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49"/>
  </p:notesMasterIdLst>
  <p:sldIdLst>
    <p:sldId id="256" r:id="rId3"/>
    <p:sldId id="561" r:id="rId4"/>
    <p:sldId id="629" r:id="rId5"/>
    <p:sldId id="362" r:id="rId6"/>
    <p:sldId id="671" r:id="rId7"/>
    <p:sldId id="597" r:id="rId8"/>
    <p:sldId id="616" r:id="rId9"/>
    <p:sldId id="599" r:id="rId10"/>
    <p:sldId id="601" r:id="rId11"/>
    <p:sldId id="600" r:id="rId12"/>
    <p:sldId id="602" r:id="rId13"/>
    <p:sldId id="603" r:id="rId14"/>
    <p:sldId id="604" r:id="rId15"/>
    <p:sldId id="605" r:id="rId16"/>
    <p:sldId id="606" r:id="rId17"/>
    <p:sldId id="607" r:id="rId18"/>
    <p:sldId id="598" r:id="rId19"/>
    <p:sldId id="630" r:id="rId20"/>
    <p:sldId id="593" r:id="rId21"/>
    <p:sldId id="631" r:id="rId22"/>
    <p:sldId id="669" r:id="rId23"/>
    <p:sldId id="672" r:id="rId24"/>
    <p:sldId id="620" r:id="rId25"/>
    <p:sldId id="668" r:id="rId26"/>
    <p:sldId id="627" r:id="rId27"/>
    <p:sldId id="628" r:id="rId28"/>
    <p:sldId id="626" r:id="rId29"/>
    <p:sldId id="621" r:id="rId30"/>
    <p:sldId id="622" r:id="rId31"/>
    <p:sldId id="615" r:id="rId32"/>
    <p:sldId id="624" r:id="rId33"/>
    <p:sldId id="623" r:id="rId34"/>
    <p:sldId id="632" r:id="rId35"/>
    <p:sldId id="612" r:id="rId36"/>
    <p:sldId id="610" r:id="rId37"/>
    <p:sldId id="613" r:id="rId38"/>
    <p:sldId id="667" r:id="rId39"/>
    <p:sldId id="611" r:id="rId40"/>
    <p:sldId id="617" r:id="rId41"/>
    <p:sldId id="633" r:id="rId42"/>
    <p:sldId id="634" r:id="rId43"/>
    <p:sldId id="673" r:id="rId44"/>
    <p:sldId id="635" r:id="rId45"/>
    <p:sldId id="636" r:id="rId46"/>
    <p:sldId id="637" r:id="rId47"/>
    <p:sldId id="436" r:id="rId4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>
          <p15:clr>
            <a:srgbClr val="A4A3A4"/>
          </p15:clr>
        </p15:guide>
        <p15:guide id="2" pos="289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min Wu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4C89"/>
    <a:srgbClr val="014C83"/>
    <a:srgbClr val="9E9E9E"/>
    <a:srgbClr val="31AD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92" autoAdjust="0"/>
    <p:restoredTop sz="88051" autoAdjust="0"/>
  </p:normalViewPr>
  <p:slideViewPr>
    <p:cSldViewPr snapToGrid="0">
      <p:cViewPr varScale="1">
        <p:scale>
          <a:sx n="100" d="100"/>
          <a:sy n="100" d="100"/>
        </p:scale>
        <p:origin x="390" y="96"/>
      </p:cViewPr>
      <p:guideLst>
        <p:guide orient="horz" pos="2210"/>
        <p:guide pos="28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engbo\Desktop\&#35782;&#21035;&#29575;.xl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4.90970231429875E-2"/>
          <c:y val="0.15899629554644801"/>
          <c:w val="0.89463888888888898"/>
          <c:h val="0.77268518518518503"/>
        </c:manualLayout>
      </c:layout>
      <c:lineChart>
        <c:grouping val="standard"/>
        <c:varyColors val="0"/>
        <c:ser>
          <c:idx val="0"/>
          <c:order val="0"/>
          <c:tx>
            <c:strRef>
              <c:f>[识别率.xls]Sheet1!$B$1</c:f>
              <c:strCache>
                <c:ptCount val="1"/>
                <c:pt idx="0">
                  <c:v>收桶率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[识别率.xls]Sheet1!$A$2:$A$9</c:f>
              <c:numCache>
                <c:formatCode>m"月"d"日"</c:formatCode>
                <c:ptCount val="8"/>
                <c:pt idx="0">
                  <c:v>43791</c:v>
                </c:pt>
                <c:pt idx="1">
                  <c:v>43804</c:v>
                </c:pt>
                <c:pt idx="2">
                  <c:v>43810</c:v>
                </c:pt>
                <c:pt idx="3">
                  <c:v>43811</c:v>
                </c:pt>
                <c:pt idx="4">
                  <c:v>43812</c:v>
                </c:pt>
                <c:pt idx="5">
                  <c:v>43815</c:v>
                </c:pt>
                <c:pt idx="6">
                  <c:v>43816</c:v>
                </c:pt>
                <c:pt idx="7">
                  <c:v>43817</c:v>
                </c:pt>
              </c:numCache>
            </c:numRef>
          </c:cat>
          <c:val>
            <c:numRef>
              <c:f>[识别率.xls]Sheet1!$B$2:$B$9</c:f>
              <c:numCache>
                <c:formatCode>General</c:formatCode>
                <c:ptCount val="8"/>
                <c:pt idx="0">
                  <c:v>70</c:v>
                </c:pt>
                <c:pt idx="1">
                  <c:v>74.41</c:v>
                </c:pt>
                <c:pt idx="2">
                  <c:v>66.180000000000007</c:v>
                </c:pt>
                <c:pt idx="3">
                  <c:v>91.8</c:v>
                </c:pt>
                <c:pt idx="4">
                  <c:v>92.13</c:v>
                </c:pt>
                <c:pt idx="5">
                  <c:v>95.31</c:v>
                </c:pt>
                <c:pt idx="6">
                  <c:v>87.7</c:v>
                </c:pt>
                <c:pt idx="7">
                  <c:v>94.62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7FA-4586-8BB7-B5BF47A54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1730205"/>
        <c:axId val="730305749"/>
      </c:lineChart>
      <c:dateAx>
        <c:axId val="251730205"/>
        <c:scaling>
          <c:orientation val="minMax"/>
        </c:scaling>
        <c:delete val="1"/>
        <c:axPos val="b"/>
        <c:numFmt formatCode="m&quot;月&quot;d&quot;日&quot;" sourceLinked="0"/>
        <c:majorTickMark val="out"/>
        <c:minorTickMark val="none"/>
        <c:tickLblPos val="nextTo"/>
        <c:crossAx val="730305749"/>
        <c:crosses val="autoZero"/>
        <c:auto val="1"/>
        <c:lblOffset val="100"/>
        <c:baseTimeUnit val="days"/>
      </c:dateAx>
      <c:valAx>
        <c:axId val="73030574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173020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86148CE5-D661-4873-A3AF-B61847C41397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3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defRPr sz="1200" noProof="1">
                <a:latin typeface="+mn-lt"/>
                <a:ea typeface="+mn-ea"/>
              </a:defRPr>
            </a:lvl1pPr>
          </a:lstStyle>
          <a:p>
            <a:pPr>
              <a:defRPr/>
            </a:pPr>
            <a:fld id="{E36E961A-3668-45A1-AE35-57B546861E6A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0243" name="备注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/>
        <p:txBody>
          <a:bodyPr wrap="square" numCol="1" anchorCtr="0" compatLnSpc="1"/>
          <a:lstStyle/>
          <a:p>
            <a:pPr fontAlgn="base">
              <a:defRPr/>
            </a:pPr>
            <a:fld id="{FA8FB021-70F2-4AD2-83C6-913305C92817}" type="slidenum">
              <a:rPr lang="zh-CN" altLang="en-US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6E961A-3668-45A1-AE35-57B546861E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284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6E961A-3668-45A1-AE35-57B546861E6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057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DBC68-2F47-45B0-AECA-06FFABAB6CDB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A8948-491A-4FA5-8850-C27AA2B21DBA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5828B-2680-4456-AFCB-B9C5A508FFC4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3ACE4E-2EE9-49DF-B566-1E7B74AF657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98DAB1-1E09-454E-A38F-5089C7EB5E12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6C5FCB-0499-4AAD-8E64-0DAD3562A150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591D34-F3D5-4FF3-8579-C3A5B2DAECD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FE958FD-01DD-46E1-93DD-8DC260F3316C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AE4CF3-ABB3-4879-B928-5C264EC49A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81DDEF6-B84D-4C49-AD78-39329F3DBFB6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9F28A1A-4141-4EC2-B2CF-3B38C6ABB8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CC0643-6730-471C-86F5-B054372A694A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CB25B47-46A9-4881-9057-961E5DE9206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AE3FF7C-83DC-4092-BB76-4FA82DA6EE1B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68C630C-3BA7-4E62-8E89-65F6C85FF64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57D1A59-EB5A-4EDA-AE6C-594DD87C0F30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0E5C0-1916-4C01-B0F3-C34721321D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8FFA305-321C-4198-BCD9-DA0932E8B983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25B6BC-889B-4416-AED5-94266E5EC18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9E8FBA-FBBC-48E2-895B-3BFA6EF85716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A6D45F-F475-4479-8F72-53CF437CD5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136525"/>
            <a:ext cx="25273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4"/>
          <p:cNvSpPr txBox="1">
            <a:spLocks noChangeArrowheads="1"/>
          </p:cNvSpPr>
          <p:nvPr userDrawn="1"/>
        </p:nvSpPr>
        <p:spPr bwMode="auto">
          <a:xfrm>
            <a:off x="788988" y="731838"/>
            <a:ext cx="839787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/>
              <a:t>ddddd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EB1087-4B6F-4A6C-AA11-1030973CDBC9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83D44-9DD6-4F71-9A11-E7D183DA025F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67CE64-DFD5-477C-AF9B-D4A615A95390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4DF785-0FA9-4461-A75D-5B71A1CED7D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0310BA-22D1-4062-874E-283A273C9801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94A01E-BBCC-4092-99A9-CE919042A35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1E17AA0-AE4F-494C-BBEF-113302FFC28D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A0BDC7-EB98-438F-B228-07CABBDAF4E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B2080BD-6875-4C05-AAF8-3D7464A5E7F0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D54EAC-162E-478D-97D0-0865F6D5EDA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AA94C4-4A23-4E39-A149-17B7A7CF091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B63C9B-D375-4C56-A5A1-65A43B46A0EE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886E61-AE40-4ABA-B39B-E636072F183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1A5C2F-4CC8-463D-8A05-3575FEF1434B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AF6266-C66E-4900-B2C3-A000955078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FCA64-F6CB-4F2A-9FFE-C4D49F373579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FB1AA-2129-42FC-88FF-291A38700A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97F6C8-F5E9-4F4A-A3FE-1A31072C9BA2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BB7D4-F599-41AF-A2EE-76D6BCD52EC9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5300" y="136525"/>
            <a:ext cx="2527300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4"/>
          <p:cNvSpPr txBox="1">
            <a:spLocks noChangeArrowheads="1"/>
          </p:cNvSpPr>
          <p:nvPr userDrawn="1"/>
        </p:nvSpPr>
        <p:spPr bwMode="auto">
          <a:xfrm>
            <a:off x="788988" y="731838"/>
            <a:ext cx="839787" cy="36830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/>
              <a:t>ddddd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3BC4C5-8344-4AA9-8691-EA9DFD4026CC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A7EE8C-5777-4DDA-9F92-A8FEA1C95265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2412A-E252-4B38-B48B-C91841CE1F06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03464E-7A27-49AB-95B2-B2B55EA76B9C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D57936-923E-4B27-92B7-02637699D038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7E0A61-FB96-47E9-8E9C-D41CDDE9AFE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222F4DB-33B3-42D3-9FF8-8A98463C4CB7}" type="datetimeFigureOut">
              <a:rPr lang="zh-CN" altLang="en-US"/>
              <a:t>2019/12/23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defRPr sz="1200" noProof="1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741EE4D-CBCE-4C81-A78E-C9F88CD21E3B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222F4DB-33B3-42D3-9FF8-8A98463C4CB7}" type="datetimeFigureOut">
              <a:rPr lang="zh-CN" altLang="en-US" smtClean="0"/>
              <a:t>2019/12/23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41EE4D-CBCE-4C81-A78E-C9F88CD21E3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/>
          <p:cNvSpPr>
            <a:spLocks noChangeArrowheads="1"/>
          </p:cNvSpPr>
          <p:nvPr/>
        </p:nvSpPr>
        <p:spPr bwMode="auto">
          <a:xfrm>
            <a:off x="0" y="2892425"/>
            <a:ext cx="12192000" cy="1044575"/>
          </a:xfrm>
          <a:prstGeom prst="rect">
            <a:avLst/>
          </a:prstGeom>
          <a:solidFill>
            <a:srgbClr val="014C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矩形 4"/>
          <p:cNvSpPr>
            <a:spLocks noChangeArrowheads="1"/>
          </p:cNvSpPr>
          <p:nvPr/>
        </p:nvSpPr>
        <p:spPr bwMode="auto">
          <a:xfrm>
            <a:off x="0" y="3937000"/>
            <a:ext cx="12192000" cy="142875"/>
          </a:xfrm>
          <a:prstGeom prst="rect">
            <a:avLst/>
          </a:prstGeom>
          <a:solidFill>
            <a:srgbClr val="97CDF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8196" name="TextBox 6"/>
          <p:cNvSpPr txBox="1">
            <a:spLocks noChangeArrowheads="1"/>
          </p:cNvSpPr>
          <p:nvPr/>
        </p:nvSpPr>
        <p:spPr bwMode="auto">
          <a:xfrm>
            <a:off x="449263" y="3052763"/>
            <a:ext cx="112680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车载图像识别系统研发项目</a:t>
            </a:r>
            <a:endParaRPr lang="zh-CN" altLang="en-US" sz="3600" b="1">
              <a:solidFill>
                <a:srgbClr val="404040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6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7" name="文本框 6"/>
          <p:cNvSpPr txBox="1">
            <a:spLocks noChangeArrowheads="1"/>
          </p:cNvSpPr>
          <p:nvPr/>
        </p:nvSpPr>
        <p:spPr bwMode="auto">
          <a:xfrm>
            <a:off x="3771107" y="4498975"/>
            <a:ext cx="4252912" cy="1702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404040"/>
                </a:solidFill>
              </a:rPr>
              <a:t>工作汇报</a:t>
            </a:r>
            <a:endParaRPr lang="en-US" altLang="zh-CN" sz="3200" b="1" dirty="0">
              <a:solidFill>
                <a:srgbClr val="404040"/>
              </a:solidFill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>
              <a:solidFill>
                <a:srgbClr val="404040"/>
              </a:solidFill>
              <a:sym typeface="等线" panose="02010600030101010101" pitchFamily="2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404040"/>
                </a:solidFill>
                <a:sym typeface="等线" panose="02010600030101010101" pitchFamily="2" charset="-122"/>
              </a:rPr>
              <a:t>湖南大学信科院项目研发组</a:t>
            </a:r>
            <a:endParaRPr lang="en-US" altLang="zh-CN" sz="2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199" name="图片 4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-2"/>
          <a:stretch>
            <a:fillRect/>
          </a:stretch>
        </p:blipFill>
        <p:spPr bwMode="auto">
          <a:xfrm>
            <a:off x="0" y="1285875"/>
            <a:ext cx="40671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925" y="1235075"/>
            <a:ext cx="4156075" cy="165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图片 2" descr="R_RORMBGQKFYK2$$]J[]ZRV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725" y="1285875"/>
            <a:ext cx="1914525" cy="162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图片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563" y="1285875"/>
            <a:ext cx="2478087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097" y="176894"/>
            <a:ext cx="3422406" cy="9597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数据获取</a:t>
            </a:r>
          </a:p>
        </p:txBody>
      </p:sp>
      <p:sp>
        <p:nvSpPr>
          <p:cNvPr id="17411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12" name="文本框 99"/>
          <p:cNvSpPr txBox="1">
            <a:spLocks noChangeArrowheads="1"/>
          </p:cNvSpPr>
          <p:nvPr/>
        </p:nvSpPr>
        <p:spPr bwMode="auto">
          <a:xfrm>
            <a:off x="361348" y="2080101"/>
            <a:ext cx="4699000" cy="295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第一阶段</a:t>
            </a:r>
            <a:r>
              <a:rPr lang="zh-CN" altLang="zh-CN" sz="1800" dirty="0"/>
              <a:t>：获取视频数据之后，我们会对每天的视频数据进行合并，并对有对翻桶过程出现的视频进行剪辑，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/>
              <a:t>为了方便后面图片数据的采集，也会将翻桶过程中中间间隔时间进行剪辑，同时，会着重裁剪</a:t>
            </a:r>
            <a:r>
              <a:rPr lang="zh-CN" altLang="zh-CN" sz="1800" b="1" dirty="0"/>
              <a:t>红色，蓝色，黑色</a:t>
            </a:r>
            <a:r>
              <a:rPr lang="zh-CN" altLang="zh-CN" sz="1800" dirty="0"/>
              <a:t>的垃圾桶视频，</a:t>
            </a:r>
            <a:r>
              <a:rPr lang="zh-CN" altLang="en-US" sz="1800" dirty="0"/>
              <a:t>因为</a:t>
            </a:r>
            <a:r>
              <a:rPr lang="zh-CN" altLang="zh-CN" sz="1800" dirty="0"/>
              <a:t>样本量较少</a:t>
            </a:r>
          </a:p>
        </p:txBody>
      </p:sp>
      <p:pic>
        <p:nvPicPr>
          <p:cNvPr id="17413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2102548"/>
            <a:ext cx="6777038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325" y="446472"/>
            <a:ext cx="6492875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文本框 3"/>
          <p:cNvSpPr txBox="1">
            <a:spLocks noChangeArrowheads="1"/>
          </p:cNvSpPr>
          <p:nvPr/>
        </p:nvSpPr>
        <p:spPr bwMode="auto">
          <a:xfrm>
            <a:off x="8193880" y="145503"/>
            <a:ext cx="893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B0F0"/>
                </a:solidFill>
              </a:rPr>
              <a:t>视频数据</a:t>
            </a:r>
          </a:p>
        </p:txBody>
      </p:sp>
      <p:sp>
        <p:nvSpPr>
          <p:cNvPr id="17416" name="文本框 4"/>
          <p:cNvSpPr txBox="1">
            <a:spLocks noChangeArrowheads="1"/>
          </p:cNvSpPr>
          <p:nvPr/>
        </p:nvSpPr>
        <p:spPr bwMode="auto">
          <a:xfrm>
            <a:off x="8193880" y="1738835"/>
            <a:ext cx="893763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B0F0"/>
                </a:solidFill>
              </a:rPr>
              <a:t>剪辑视频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数据获取</a:t>
            </a:r>
          </a:p>
        </p:txBody>
      </p:sp>
      <p:sp>
        <p:nvSpPr>
          <p:cNvPr id="1843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436" name="文本框 99"/>
          <p:cNvSpPr txBox="1">
            <a:spLocks noChangeArrowheads="1"/>
          </p:cNvSpPr>
          <p:nvPr/>
        </p:nvSpPr>
        <p:spPr bwMode="auto">
          <a:xfrm>
            <a:off x="596900" y="1832293"/>
            <a:ext cx="4699000" cy="420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第二阶段</a:t>
            </a:r>
            <a:r>
              <a:rPr lang="zh-CN" altLang="zh-CN" sz="1800" dirty="0"/>
              <a:t>：使用脚本对视频</a:t>
            </a:r>
            <a:r>
              <a:rPr lang="zh-CN" altLang="zh-CN" sz="1800" b="1" dirty="0"/>
              <a:t>自动生成帧数图片</a:t>
            </a:r>
            <a:r>
              <a:rPr lang="zh-CN" altLang="zh-CN" sz="1800" dirty="0"/>
              <a:t>，此过程会生成大量图片，需要人工判断哪些数据存在目标物，哪些数据不存在目标物，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/>
              <a:t>然后</a:t>
            </a:r>
            <a:r>
              <a:rPr lang="zh-CN" altLang="zh-CN" sz="1800" b="1" dirty="0"/>
              <a:t>过滤掉</a:t>
            </a:r>
            <a:r>
              <a:rPr lang="zh-CN" altLang="zh-CN" sz="1800" dirty="0"/>
              <a:t>不符合要求的数据，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/>
              <a:t>然后对</a:t>
            </a:r>
            <a:r>
              <a:rPr lang="zh-CN" altLang="zh-CN" sz="1800" b="1" dirty="0"/>
              <a:t>数据进行分类</a:t>
            </a:r>
            <a:r>
              <a:rPr lang="zh-CN" altLang="zh-CN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/>
              <a:t>同时会添加一些</a:t>
            </a:r>
            <a:r>
              <a:rPr lang="zh-CN" altLang="zh-CN" sz="1800" b="1" dirty="0"/>
              <a:t>负样本数据</a:t>
            </a:r>
            <a:r>
              <a:rPr lang="zh-CN" altLang="zh-CN" sz="1800" dirty="0"/>
              <a:t>，负样本数据中要求数据也同样在真实环境下，而且与正样本环境类似，还有行驶途中的一些样本数据也会被当做负样本进行采集</a:t>
            </a:r>
            <a:endParaRPr lang="en-US" altLang="zh-CN" sz="1800" dirty="0"/>
          </a:p>
        </p:txBody>
      </p:sp>
      <p:pic>
        <p:nvPicPr>
          <p:cNvPr id="18437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501650"/>
            <a:ext cx="609917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8" name="文本框 4"/>
          <p:cNvSpPr txBox="1">
            <a:spLocks noChangeArrowheads="1"/>
          </p:cNvSpPr>
          <p:nvPr/>
        </p:nvSpPr>
        <p:spPr bwMode="auto">
          <a:xfrm>
            <a:off x="8188325" y="154782"/>
            <a:ext cx="8953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B0F0"/>
                </a:solidFill>
              </a:rPr>
              <a:t>图片获取</a:t>
            </a:r>
          </a:p>
        </p:txBody>
      </p:sp>
      <p:sp>
        <p:nvSpPr>
          <p:cNvPr id="18439" name="文本框 5"/>
          <p:cNvSpPr txBox="1">
            <a:spLocks noChangeArrowheads="1"/>
          </p:cNvSpPr>
          <p:nvPr/>
        </p:nvSpPr>
        <p:spPr bwMode="auto">
          <a:xfrm>
            <a:off x="8188325" y="4491214"/>
            <a:ext cx="8937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B0F0"/>
                </a:solidFill>
              </a:rPr>
              <a:t>图片分类</a:t>
            </a:r>
          </a:p>
        </p:txBody>
      </p:sp>
      <p:pic>
        <p:nvPicPr>
          <p:cNvPr id="18440" name="图片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638" y="4729163"/>
            <a:ext cx="2827337" cy="204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41" name="图片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5307013"/>
            <a:ext cx="3563937" cy="88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1" name="矩形 10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数据获取</a:t>
            </a:r>
          </a:p>
        </p:txBody>
      </p:sp>
      <p:sp>
        <p:nvSpPr>
          <p:cNvPr id="19459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60" name="文本框 99"/>
          <p:cNvSpPr txBox="1">
            <a:spLocks noChangeArrowheads="1"/>
          </p:cNvSpPr>
          <p:nvPr/>
        </p:nvSpPr>
        <p:spPr bwMode="auto">
          <a:xfrm>
            <a:off x="503238" y="1969212"/>
            <a:ext cx="4699000" cy="295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第三阶段</a:t>
            </a:r>
            <a:r>
              <a:rPr lang="zh-CN" altLang="zh-CN" sz="1800" dirty="0"/>
              <a:t>：对图片数据使用</a:t>
            </a:r>
            <a:r>
              <a:rPr lang="en-US" altLang="zh-CN" sz="1800" b="1" dirty="0" err="1"/>
              <a:t>labelImg</a:t>
            </a:r>
            <a:r>
              <a:rPr lang="zh-CN" altLang="en-US" sz="1800" dirty="0"/>
              <a:t>进行</a:t>
            </a:r>
            <a:r>
              <a:rPr lang="zh-CN" altLang="en-US" sz="1800" b="1" dirty="0"/>
              <a:t>标注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标记数据应</a:t>
            </a:r>
            <a:r>
              <a:rPr lang="zh-CN" altLang="en-US" sz="1800" b="1" dirty="0"/>
              <a:t>分好类别并且符合标记规范</a:t>
            </a:r>
            <a:r>
              <a:rPr lang="zh-CN" altLang="en-US" sz="1800" dirty="0"/>
              <a:t>，以方便后续数据添加，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应尽量保持样本数据的</a:t>
            </a:r>
            <a:r>
              <a:rPr lang="zh-CN" altLang="en-US" sz="1800" b="1" dirty="0"/>
              <a:t>平衡</a:t>
            </a:r>
            <a:r>
              <a:rPr lang="zh-CN" altLang="en-US" sz="1800" dirty="0"/>
              <a:t>同时加入负样本，保持</a:t>
            </a:r>
            <a:r>
              <a:rPr lang="zh-CN" altLang="en-US" sz="1800" b="1" dirty="0"/>
              <a:t>正样本数量与负样本数量</a:t>
            </a:r>
            <a:r>
              <a:rPr lang="en-US" altLang="zh-CN" sz="1800" b="1" dirty="0"/>
              <a:t>2:1</a:t>
            </a:r>
            <a:r>
              <a:rPr lang="zh-CN" altLang="en-US" sz="1800" dirty="0"/>
              <a:t>的比例</a:t>
            </a:r>
          </a:p>
        </p:txBody>
      </p:sp>
      <p:sp>
        <p:nvSpPr>
          <p:cNvPr id="19461" name="文本框 4"/>
          <p:cNvSpPr txBox="1">
            <a:spLocks noChangeArrowheads="1"/>
          </p:cNvSpPr>
          <p:nvPr/>
        </p:nvSpPr>
        <p:spPr bwMode="auto">
          <a:xfrm>
            <a:off x="7705725" y="1258179"/>
            <a:ext cx="20510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00B0F0"/>
                </a:solidFill>
              </a:rPr>
              <a:t>对应图片生成的</a:t>
            </a:r>
            <a:r>
              <a:rPr lang="en-US" altLang="zh-CN" sz="1400" dirty="0">
                <a:solidFill>
                  <a:srgbClr val="00B0F0"/>
                </a:solidFill>
              </a:rPr>
              <a:t>xml</a:t>
            </a:r>
            <a:r>
              <a:rPr lang="zh-CN" altLang="en-US" sz="1400" dirty="0">
                <a:solidFill>
                  <a:srgbClr val="00B0F0"/>
                </a:solidFill>
              </a:rPr>
              <a:t>文件</a:t>
            </a:r>
          </a:p>
        </p:txBody>
      </p:sp>
      <p:pic>
        <p:nvPicPr>
          <p:cNvPr id="194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60"/>
          <a:stretch>
            <a:fillRect/>
          </a:stretch>
        </p:blipFill>
        <p:spPr bwMode="auto">
          <a:xfrm>
            <a:off x="5375275" y="1848837"/>
            <a:ext cx="6711950" cy="433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模型训练</a:t>
            </a:r>
          </a:p>
        </p:txBody>
      </p:sp>
      <p:sp>
        <p:nvSpPr>
          <p:cNvPr id="20483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84" name="文本框 99"/>
          <p:cNvSpPr txBox="1">
            <a:spLocks noChangeArrowheads="1"/>
          </p:cNvSpPr>
          <p:nvPr/>
        </p:nvSpPr>
        <p:spPr bwMode="auto">
          <a:xfrm>
            <a:off x="596900" y="1843088"/>
            <a:ext cx="4699000" cy="46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第四阶段</a:t>
            </a:r>
            <a:r>
              <a:rPr lang="zh-CN" altLang="zh-CN" sz="1800" dirty="0"/>
              <a:t>：使用脚本对</a:t>
            </a:r>
            <a:r>
              <a:rPr lang="en-US" altLang="zh-CN" sz="1800" b="1" dirty="0"/>
              <a:t>xml</a:t>
            </a:r>
            <a:r>
              <a:rPr lang="zh-CN" altLang="en-US" sz="1800" dirty="0"/>
              <a:t>文件数据进行转换为</a:t>
            </a:r>
            <a:r>
              <a:rPr lang="en-US" altLang="zh-CN" sz="1800" dirty="0"/>
              <a:t>darknet</a:t>
            </a:r>
            <a:r>
              <a:rPr lang="zh-CN" altLang="en-US" sz="1800" dirty="0"/>
              <a:t>训练所需要对应的</a:t>
            </a:r>
            <a:r>
              <a:rPr lang="en-US" altLang="zh-CN" sz="1800" b="1" dirty="0"/>
              <a:t>txt</a:t>
            </a:r>
            <a:r>
              <a:rPr lang="zh-CN" altLang="en-US" sz="1800" dirty="0"/>
              <a:t>文件，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并调整好参数对模型进行</a:t>
            </a:r>
            <a:r>
              <a:rPr lang="zh-CN" altLang="en-US" sz="1800" b="1" dirty="0"/>
              <a:t>训练</a:t>
            </a:r>
            <a:r>
              <a:rPr lang="zh-CN" altLang="en-US" sz="1800" dirty="0"/>
              <a:t>，训练需要较高的算力，所以要在服务器上进行，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并不断查看</a:t>
            </a:r>
            <a:r>
              <a:rPr lang="zh-CN" altLang="en-US" sz="1800" b="1" dirty="0"/>
              <a:t>召回率</a:t>
            </a:r>
            <a:r>
              <a:rPr lang="zh-CN" altLang="en-US" sz="1800" dirty="0"/>
              <a:t>，如果过高，就需要重新查看样本数据是否</a:t>
            </a:r>
            <a:r>
              <a:rPr lang="zh-CN" altLang="en-US" sz="1800" b="1" dirty="0"/>
              <a:t>存在误标记或者模型参数不对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最后得到</a:t>
            </a:r>
            <a:r>
              <a:rPr lang="en-US" altLang="zh-CN" sz="1800" dirty="0"/>
              <a:t>darknet</a:t>
            </a:r>
            <a:r>
              <a:rPr lang="zh-CN" altLang="en-US" sz="1800" dirty="0"/>
              <a:t>训练后的</a:t>
            </a:r>
            <a:r>
              <a:rPr lang="en-US" altLang="zh-CN" sz="1800" b="1" dirty="0"/>
              <a:t>.weights</a:t>
            </a:r>
            <a:r>
              <a:rPr lang="zh-CN" altLang="en-US" sz="1800" b="1" dirty="0"/>
              <a:t>模型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并将生成的模型转化为</a:t>
            </a:r>
            <a:r>
              <a:rPr lang="en-US" altLang="zh-CN" sz="1800" dirty="0"/>
              <a:t>rk-3399pro</a:t>
            </a:r>
            <a:r>
              <a:rPr lang="zh-CN" altLang="en-US" sz="1800" dirty="0"/>
              <a:t>所需要的</a:t>
            </a:r>
            <a:r>
              <a:rPr lang="en-US" altLang="zh-CN" sz="1800" b="1" dirty="0" err="1"/>
              <a:t>rknn</a:t>
            </a:r>
            <a:r>
              <a:rPr lang="zh-CN" altLang="en-US" sz="1800" b="1" dirty="0"/>
              <a:t>模型</a:t>
            </a:r>
            <a:r>
              <a:rPr lang="zh-CN" altLang="en-US" sz="1800" dirty="0"/>
              <a:t>进行本地算法模型识别系统的</a:t>
            </a:r>
            <a:r>
              <a:rPr lang="zh-CN" altLang="en-US" sz="1800" b="1" dirty="0"/>
              <a:t>部署</a:t>
            </a:r>
          </a:p>
        </p:txBody>
      </p:sp>
      <p:sp>
        <p:nvSpPr>
          <p:cNvPr id="20485" name="文本框 4"/>
          <p:cNvSpPr txBox="1">
            <a:spLocks noChangeArrowheads="1"/>
          </p:cNvSpPr>
          <p:nvPr/>
        </p:nvSpPr>
        <p:spPr bwMode="auto">
          <a:xfrm>
            <a:off x="8139905" y="383627"/>
            <a:ext cx="1262063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srgbClr val="00B0F0"/>
                </a:solidFill>
              </a:rPr>
              <a:t>转化为</a:t>
            </a:r>
            <a:r>
              <a:rPr lang="en-US" altLang="zh-CN" sz="1400" dirty="0">
                <a:solidFill>
                  <a:srgbClr val="00B0F0"/>
                </a:solidFill>
              </a:rPr>
              <a:t>txt</a:t>
            </a:r>
            <a:r>
              <a:rPr lang="zh-CN" altLang="en-US" sz="1400" dirty="0">
                <a:solidFill>
                  <a:srgbClr val="00B0F0"/>
                </a:solidFill>
              </a:rPr>
              <a:t>文件</a:t>
            </a:r>
          </a:p>
        </p:txBody>
      </p:sp>
      <p:pic>
        <p:nvPicPr>
          <p:cNvPr id="2048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509" y="5194246"/>
            <a:ext cx="3752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3" y="814717"/>
            <a:ext cx="4721225" cy="369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8" name="文本框 6"/>
          <p:cNvSpPr txBox="1">
            <a:spLocks noChangeArrowheads="1"/>
          </p:cNvSpPr>
          <p:nvPr/>
        </p:nvSpPr>
        <p:spPr bwMode="auto">
          <a:xfrm>
            <a:off x="8065291" y="4784226"/>
            <a:ext cx="1411287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>
                <a:solidFill>
                  <a:srgbClr val="00B0F0"/>
                </a:solidFill>
              </a:rPr>
              <a:t>转化为</a:t>
            </a:r>
            <a:r>
              <a:rPr lang="en-US" altLang="zh-CN" sz="1400">
                <a:solidFill>
                  <a:srgbClr val="00B0F0"/>
                </a:solidFill>
              </a:rPr>
              <a:t>rknn</a:t>
            </a:r>
            <a:r>
              <a:rPr lang="zh-CN" altLang="en-US" sz="1400">
                <a:solidFill>
                  <a:srgbClr val="00B0F0"/>
                </a:solidFill>
              </a:rPr>
              <a:t>模型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目标检测</a:t>
            </a:r>
          </a:p>
        </p:txBody>
      </p:sp>
      <p:sp>
        <p:nvSpPr>
          <p:cNvPr id="21507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08" name="文本框 99"/>
          <p:cNvSpPr txBox="1">
            <a:spLocks noChangeArrowheads="1"/>
          </p:cNvSpPr>
          <p:nvPr/>
        </p:nvSpPr>
        <p:spPr bwMode="auto">
          <a:xfrm>
            <a:off x="2349500" y="746125"/>
            <a:ext cx="4699000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/>
              <a:t>目标检测流程图如下：</a:t>
            </a:r>
          </a:p>
        </p:txBody>
      </p:sp>
      <p:pic>
        <p:nvPicPr>
          <p:cNvPr id="21509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2" b="5087"/>
          <a:stretch>
            <a:fillRect/>
          </a:stretch>
        </p:blipFill>
        <p:spPr bwMode="auto">
          <a:xfrm>
            <a:off x="503238" y="1431925"/>
            <a:ext cx="114696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目标检测</a:t>
            </a:r>
          </a:p>
        </p:txBody>
      </p:sp>
      <p:sp>
        <p:nvSpPr>
          <p:cNvPr id="22531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532" name="文本框 99"/>
          <p:cNvSpPr txBox="1">
            <a:spLocks noChangeArrowheads="1"/>
          </p:cNvSpPr>
          <p:nvPr/>
        </p:nvSpPr>
        <p:spPr bwMode="auto">
          <a:xfrm>
            <a:off x="503238" y="2236541"/>
            <a:ext cx="4699000" cy="2958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第五阶段：</a:t>
            </a:r>
            <a:r>
              <a:rPr lang="zh-CN" altLang="zh-CN" sz="1800" dirty="0"/>
              <a:t>中间</a:t>
            </a:r>
            <a:r>
              <a:rPr lang="zh-CN" altLang="en-US" sz="1800" dirty="0"/>
              <a:t>服务</a:t>
            </a:r>
            <a:r>
              <a:rPr lang="zh-CN" altLang="zh-CN" sz="1800" dirty="0"/>
              <a:t>层使用</a:t>
            </a:r>
            <a:r>
              <a:rPr lang="en-US" altLang="zh-CN" sz="1800" b="1" dirty="0" err="1"/>
              <a:t>opencv</a:t>
            </a:r>
            <a:r>
              <a:rPr lang="zh-CN" altLang="en-US" sz="1800" b="1" dirty="0"/>
              <a:t>对视频进行处理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对每帧图片</a:t>
            </a:r>
            <a:r>
              <a:rPr lang="zh-CN" altLang="en-US" sz="1800" b="1" dirty="0"/>
              <a:t>传入底层算法模型进行识别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然后对整个翻桶过程进行</a:t>
            </a:r>
            <a:r>
              <a:rPr lang="zh-CN" altLang="en-US" sz="1800" b="1" dirty="0"/>
              <a:t>高度变化和频率统计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输出是</a:t>
            </a:r>
            <a:r>
              <a:rPr lang="zh-CN" altLang="en-US" sz="1800" b="1" dirty="0"/>
              <a:t>单双桶还有颜色类别以及附加信息如地点时间等</a:t>
            </a:r>
            <a:r>
              <a:rPr lang="zh-CN" altLang="en-US" sz="1800" dirty="0"/>
              <a:t>，并把数据进行服务封装</a:t>
            </a:r>
            <a:endParaRPr lang="en-US" altLang="zh-CN" sz="1800" dirty="0"/>
          </a:p>
        </p:txBody>
      </p:sp>
      <p:pic>
        <p:nvPicPr>
          <p:cNvPr id="22533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177800"/>
            <a:ext cx="4364037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3582332"/>
            <a:ext cx="4438650" cy="279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数据上传</a:t>
            </a:r>
          </a:p>
        </p:txBody>
      </p:sp>
      <p:sp>
        <p:nvSpPr>
          <p:cNvPr id="2355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6" name="文本框 99"/>
          <p:cNvSpPr txBox="1">
            <a:spLocks noChangeArrowheads="1"/>
          </p:cNvSpPr>
          <p:nvPr/>
        </p:nvSpPr>
        <p:spPr bwMode="auto">
          <a:xfrm>
            <a:off x="431362" y="2444503"/>
            <a:ext cx="4699000" cy="254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/>
              <a:t>第六阶段：</a:t>
            </a:r>
            <a:r>
              <a:rPr lang="zh-CN" altLang="zh-CN" sz="1800" dirty="0"/>
              <a:t>中间</a:t>
            </a:r>
            <a:r>
              <a:rPr lang="zh-CN" altLang="en-US" sz="1800" dirty="0"/>
              <a:t>服务</a:t>
            </a:r>
            <a:r>
              <a:rPr lang="zh-CN" altLang="zh-CN" sz="1800" dirty="0"/>
              <a:t>层封装的数据通过</a:t>
            </a:r>
            <a:r>
              <a:rPr lang="en-US" altLang="zh-CN" sz="1800" dirty="0"/>
              <a:t>rs232</a:t>
            </a:r>
            <a:r>
              <a:rPr lang="zh-CN" altLang="en-US" sz="1800" dirty="0"/>
              <a:t>协议和车载</a:t>
            </a:r>
            <a:r>
              <a:rPr lang="en-US" altLang="zh-CN" sz="1800" dirty="0" err="1"/>
              <a:t>nvr</a:t>
            </a:r>
            <a:r>
              <a:rPr lang="zh-CN" altLang="en-US" sz="1800" dirty="0"/>
              <a:t>连接并将数据发送给平台云端，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云端通过解析将数据从平台上进行展示包括</a:t>
            </a:r>
            <a:r>
              <a:rPr lang="zh-CN" altLang="en-US" sz="1800" b="1" dirty="0"/>
              <a:t>时间，地点，收桶次数以及颜色和规格等</a:t>
            </a:r>
          </a:p>
        </p:txBody>
      </p:sp>
      <p:pic>
        <p:nvPicPr>
          <p:cNvPr id="23557" name="图片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661"/>
          <a:stretch>
            <a:fillRect/>
          </a:stretch>
        </p:blipFill>
        <p:spPr bwMode="auto">
          <a:xfrm>
            <a:off x="5586413" y="488763"/>
            <a:ext cx="5234042" cy="3289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文本框 2"/>
          <p:cNvSpPr txBox="1">
            <a:spLocks noChangeArrowheads="1"/>
          </p:cNvSpPr>
          <p:nvPr/>
        </p:nvSpPr>
        <p:spPr bwMode="auto">
          <a:xfrm>
            <a:off x="7196959" y="23723"/>
            <a:ext cx="2012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通信协议约定文本</a:t>
            </a:r>
          </a:p>
        </p:txBody>
      </p:sp>
      <p:pic>
        <p:nvPicPr>
          <p:cNvPr id="23559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4461477"/>
            <a:ext cx="56292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0" name="文本框 6"/>
          <p:cNvSpPr txBox="1">
            <a:spLocks noChangeArrowheads="1"/>
          </p:cNvSpPr>
          <p:nvPr/>
        </p:nvSpPr>
        <p:spPr bwMode="auto">
          <a:xfrm>
            <a:off x="7241381" y="3880364"/>
            <a:ext cx="17843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B0F0"/>
                </a:solidFill>
              </a:rPr>
              <a:t>服务端数据展示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6"/>
          <p:cNvSpPr txBox="1">
            <a:spLocks noChangeArrowheads="1"/>
          </p:cNvSpPr>
          <p:nvPr/>
        </p:nvSpPr>
        <p:spPr bwMode="auto">
          <a:xfrm>
            <a:off x="492125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579" name="文本框 11"/>
          <p:cNvSpPr txBox="1">
            <a:spLocks noChangeArrowheads="1"/>
          </p:cNvSpPr>
          <p:nvPr/>
        </p:nvSpPr>
        <p:spPr bwMode="auto">
          <a:xfrm>
            <a:off x="363538" y="1374994"/>
            <a:ext cx="5213350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ts val="25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dirty="0"/>
              <a:t>主板：</a:t>
            </a:r>
            <a:r>
              <a:rPr lang="zh-CN" altLang="zh-CN" sz="1800" b="1" dirty="0"/>
              <a:t>采用</a:t>
            </a:r>
            <a:r>
              <a:rPr lang="en-US" altLang="zh-CN" sz="1800" b="1" dirty="0"/>
              <a:t>rk3399pro</a:t>
            </a:r>
            <a:r>
              <a:rPr lang="zh-CN" altLang="en-US" sz="1800" dirty="0"/>
              <a:t>，车载环境功耗限制高，导致传统设备算力无法满足需求，传统目标识别使用的计算单元GPU的功率要求为180</a:t>
            </a:r>
            <a:r>
              <a:rPr lang="en-US" altLang="zh-CN" sz="1800" dirty="0"/>
              <a:t>-</a:t>
            </a:r>
            <a:r>
              <a:rPr lang="zh-CN" altLang="en-US" sz="1800" dirty="0"/>
              <a:t>300w不等，无法在车载环境部署，这款开发平板自带</a:t>
            </a:r>
            <a:r>
              <a:rPr lang="en-US" altLang="zh-CN" sz="1800" dirty="0" err="1"/>
              <a:t>npu</a:t>
            </a:r>
            <a:r>
              <a:rPr lang="zh-CN" altLang="en-US" sz="1800" dirty="0"/>
              <a:t>，具有本地识别所需要的强大计算力</a:t>
            </a:r>
          </a:p>
          <a:p>
            <a:pPr eaLnBrk="1" hangingPunct="1">
              <a:lnSpc>
                <a:spcPts val="25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zh-CN" altLang="zh-CN" sz="1800" dirty="0"/>
          </a:p>
          <a:p>
            <a:pPr eaLnBrk="1" hangingPunct="1">
              <a:lnSpc>
                <a:spcPts val="25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dirty="0"/>
              <a:t>摄像头：</a:t>
            </a:r>
            <a:r>
              <a:rPr lang="zh-CN" altLang="zh-CN" sz="1800" b="1" dirty="0"/>
              <a:t>林柏视防水摄像头</a:t>
            </a:r>
            <a:r>
              <a:rPr lang="zh-CN" altLang="zh-CN" sz="1800" dirty="0"/>
              <a:t>，考虑到摄像头位置暴露在外面，需要多个场景下使用，因此需要防水功能</a:t>
            </a:r>
          </a:p>
          <a:p>
            <a:pPr eaLnBrk="1" hangingPunct="1">
              <a:lnSpc>
                <a:spcPts val="2565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zh-CN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延长线：</a:t>
            </a:r>
            <a:r>
              <a:rPr lang="zh-CN" altLang="en-US" sz="1800" b="1" dirty="0"/>
              <a:t>山泽工程级usb延长线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usb</a:t>
            </a:r>
            <a:r>
              <a:rPr lang="zh-CN" altLang="en-US" sz="1800" dirty="0"/>
              <a:t>信号会随着距离增加而衰减，会导致获取视频帧数不稳定，因此需要增强信号来提升稳定度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dirty="0"/>
              <a:t>保护壳：</a:t>
            </a:r>
            <a:r>
              <a:rPr lang="zh-CN" altLang="en-US" sz="1800" b="1" dirty="0"/>
              <a:t>长河机箱保护壳</a:t>
            </a:r>
            <a:r>
              <a:rPr lang="zh-CN" altLang="en-US" sz="1800" dirty="0"/>
              <a:t>来对主板进行一定的保护</a:t>
            </a: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dirty="0"/>
          </a:p>
        </p:txBody>
      </p:sp>
      <p:sp>
        <p:nvSpPr>
          <p:cNvPr id="24580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硬件平台搭建</a:t>
            </a:r>
          </a:p>
        </p:txBody>
      </p:sp>
      <p:pic>
        <p:nvPicPr>
          <p:cNvPr id="2458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825" y="12265"/>
            <a:ext cx="4356100" cy="362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425" y="3643146"/>
            <a:ext cx="26447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3523044"/>
            <a:ext cx="273685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4" name="图片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8" y="1133417"/>
            <a:ext cx="1493837" cy="13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Box 10"/>
          <p:cNvSpPr txBox="1">
            <a:spLocks noChangeArrowheads="1"/>
          </p:cNvSpPr>
          <p:nvPr/>
        </p:nvSpPr>
        <p:spPr bwMode="auto">
          <a:xfrm>
            <a:off x="1588" y="831850"/>
            <a:ext cx="2859087" cy="52387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装车与算法调试</a:t>
            </a:r>
            <a:endParaRPr lang="zh-CN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文本框 4"/>
          <p:cNvSpPr txBox="1">
            <a:spLocks noChangeArrowheads="1"/>
          </p:cNvSpPr>
          <p:nvPr/>
        </p:nvSpPr>
        <p:spPr bwMode="auto">
          <a:xfrm>
            <a:off x="503555" y="177800"/>
            <a:ext cx="402209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604" name="组合 21"/>
          <p:cNvGrpSpPr/>
          <p:nvPr/>
        </p:nvGrpSpPr>
        <p:grpSpPr bwMode="auto">
          <a:xfrm>
            <a:off x="6689944" y="56816"/>
            <a:ext cx="4975225" cy="6381750"/>
            <a:chOff x="5669279" y="60094"/>
            <a:chExt cx="4976232" cy="6381352"/>
          </a:xfrm>
        </p:grpSpPr>
        <p:sp>
          <p:nvSpPr>
            <p:cNvPr id="5" name="矩形 4"/>
            <p:cNvSpPr/>
            <p:nvPr/>
          </p:nvSpPr>
          <p:spPr>
            <a:xfrm>
              <a:off x="5669279" y="60094"/>
              <a:ext cx="2945409" cy="6397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/>
                <a:t>11</a:t>
              </a:r>
              <a:r>
                <a:rPr lang="zh-CN" altLang="en-US" b="1" dirty="0"/>
                <a:t>月</a:t>
              </a:r>
              <a:r>
                <a:rPr lang="en-US" altLang="zh-CN" b="1" dirty="0"/>
                <a:t>14</a:t>
              </a:r>
              <a:r>
                <a:rPr lang="zh-CN" altLang="en-US" b="1" dirty="0"/>
                <a:t>日</a:t>
              </a:r>
              <a:br>
                <a:rPr lang="en-US" altLang="zh-CN" b="1" dirty="0"/>
              </a:br>
              <a:r>
                <a:rPr lang="zh-CN" altLang="en-US" b="1" dirty="0"/>
                <a:t>  开始实施装车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5669279" y="2926940"/>
              <a:ext cx="2945409" cy="63972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/>
                <a:t>12</a:t>
              </a:r>
              <a:r>
                <a:rPr lang="zh-CN" altLang="en-US" b="1" dirty="0"/>
                <a:t>月</a:t>
              </a:r>
              <a:r>
                <a:rPr lang="en-US" altLang="zh-CN" b="1" dirty="0"/>
                <a:t>05</a:t>
              </a:r>
              <a:r>
                <a:rPr lang="zh-CN" altLang="en-US" b="1" dirty="0"/>
                <a:t>日  </a:t>
              </a:r>
              <a:br>
                <a:rPr lang="en-US" altLang="zh-CN" b="1" dirty="0"/>
              </a:br>
              <a:r>
                <a:rPr lang="zh-CN" altLang="en-US" b="1" dirty="0"/>
                <a:t>改善规格判定方法</a:t>
              </a:r>
            </a:p>
          </p:txBody>
        </p:sp>
        <p:sp>
          <p:nvSpPr>
            <p:cNvPr id="18" name="矩形 17"/>
            <p:cNvSpPr/>
            <p:nvPr/>
          </p:nvSpPr>
          <p:spPr>
            <a:xfrm>
              <a:off x="5669279" y="4363539"/>
              <a:ext cx="2945409" cy="639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/>
                <a:t>12</a:t>
              </a:r>
              <a:r>
                <a:rPr lang="zh-CN" altLang="en-US" b="1" dirty="0"/>
                <a:t>月</a:t>
              </a:r>
              <a:r>
                <a:rPr lang="en-US" altLang="zh-CN" b="1" dirty="0"/>
                <a:t>09</a:t>
              </a:r>
              <a:r>
                <a:rPr lang="zh-CN" altLang="en-US" b="1" dirty="0"/>
                <a:t>日  </a:t>
              </a:r>
              <a:br>
                <a:rPr lang="en-US" altLang="zh-CN" b="1" dirty="0"/>
              </a:br>
              <a:r>
                <a:rPr lang="zh-CN" altLang="en-US" b="1" dirty="0"/>
                <a:t>误识问题基本解决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5669279" y="5801724"/>
              <a:ext cx="2945409" cy="639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/>
                <a:t>12</a:t>
              </a:r>
              <a:r>
                <a:rPr lang="zh-CN" altLang="en-US" b="1" dirty="0"/>
                <a:t>月</a:t>
              </a:r>
              <a:r>
                <a:rPr lang="en-US" altLang="zh-CN" b="1" dirty="0"/>
                <a:t>12</a:t>
              </a:r>
              <a:r>
                <a:rPr lang="zh-CN" altLang="en-US" b="1" dirty="0"/>
                <a:t>日  </a:t>
              </a:r>
              <a:br>
                <a:rPr lang="en-US" altLang="zh-CN" b="1" dirty="0"/>
              </a:br>
              <a:r>
                <a:rPr lang="zh-CN" altLang="en-US" b="1" dirty="0"/>
                <a:t>第二台设备安装完成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5669279" y="1493518"/>
              <a:ext cx="2945409" cy="63972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b="1" dirty="0"/>
                <a:t>11</a:t>
              </a:r>
              <a:r>
                <a:rPr lang="zh-CN" altLang="en-US" b="1" dirty="0"/>
                <a:t>月</a:t>
              </a:r>
              <a:r>
                <a:rPr lang="en-US" altLang="zh-CN" b="1" dirty="0"/>
                <a:t>21</a:t>
              </a:r>
              <a:r>
                <a:rPr lang="zh-CN" altLang="en-US" b="1" dirty="0"/>
                <a:t>日</a:t>
              </a:r>
              <a:br>
                <a:rPr lang="en-US" altLang="zh-CN" b="1" dirty="0"/>
              </a:br>
              <a:r>
                <a:rPr lang="zh-CN" altLang="en-US" b="1" dirty="0"/>
                <a:t>  第一台装车完成</a:t>
              </a:r>
            </a:p>
          </p:txBody>
        </p:sp>
        <p:cxnSp>
          <p:nvCxnSpPr>
            <p:cNvPr id="9" name="直接箭头连接符 8"/>
            <p:cNvCxnSpPr>
              <a:stCxn id="5" idx="2"/>
              <a:endCxn id="20" idx="0"/>
            </p:cNvCxnSpPr>
            <p:nvPr/>
          </p:nvCxnSpPr>
          <p:spPr>
            <a:xfrm>
              <a:off x="7141190" y="699817"/>
              <a:ext cx="0" cy="79370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20" idx="2"/>
              <a:endCxn id="17" idx="0"/>
            </p:cNvCxnSpPr>
            <p:nvPr/>
          </p:nvCxnSpPr>
          <p:spPr>
            <a:xfrm>
              <a:off x="7141190" y="2133240"/>
              <a:ext cx="0" cy="793700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17" idx="2"/>
              <a:endCxn id="18" idx="0"/>
            </p:cNvCxnSpPr>
            <p:nvPr/>
          </p:nvCxnSpPr>
          <p:spPr>
            <a:xfrm>
              <a:off x="7141190" y="3566663"/>
              <a:ext cx="0" cy="79687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18" idx="2"/>
              <a:endCxn id="19" idx="0"/>
            </p:cNvCxnSpPr>
            <p:nvPr/>
          </p:nvCxnSpPr>
          <p:spPr>
            <a:xfrm>
              <a:off x="7141190" y="5003261"/>
              <a:ext cx="0" cy="798463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5616" name="组合 20"/>
            <p:cNvGrpSpPr/>
            <p:nvPr/>
          </p:nvGrpSpPr>
          <p:grpSpPr bwMode="auto">
            <a:xfrm>
              <a:off x="7141923" y="816048"/>
              <a:ext cx="3503579" cy="529597"/>
              <a:chOff x="7141943" y="831850"/>
              <a:chExt cx="3503579" cy="529597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141210" y="1093421"/>
                <a:ext cx="3504321" cy="26827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b="1" dirty="0"/>
                  <a:t>11.20    </a:t>
                </a:r>
                <a:r>
                  <a:rPr lang="zh-CN" altLang="en-US" b="1" dirty="0"/>
                  <a:t>解决线材、供电问题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7141210" y="831499"/>
                <a:ext cx="3504321" cy="26827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b="1" dirty="0"/>
                  <a:t>11.16    </a:t>
                </a:r>
                <a:r>
                  <a:rPr lang="zh-CN" altLang="en-US" b="1" dirty="0"/>
                  <a:t>解决程序自启动保障</a:t>
                </a:r>
              </a:p>
            </p:txBody>
          </p:sp>
        </p:grpSp>
        <p:grpSp>
          <p:nvGrpSpPr>
            <p:cNvPr id="25617" name="组合 33"/>
            <p:cNvGrpSpPr/>
            <p:nvPr/>
          </p:nvGrpSpPr>
          <p:grpSpPr bwMode="auto">
            <a:xfrm>
              <a:off x="7141190" y="2226897"/>
              <a:ext cx="3504321" cy="557177"/>
              <a:chOff x="7141219" y="812649"/>
              <a:chExt cx="3504321" cy="557177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7141219" y="1093618"/>
                <a:ext cx="3504321" cy="276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b="1" dirty="0"/>
                  <a:t>11.28-12.04   </a:t>
                </a:r>
                <a:r>
                  <a:rPr lang="zh-CN" altLang="en-US" b="1" dirty="0"/>
                  <a:t>调试规格判定方法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7141219" y="812649"/>
                <a:ext cx="3504321" cy="2873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b="1" dirty="0"/>
                  <a:t>11.24-31       </a:t>
                </a:r>
                <a:r>
                  <a:rPr lang="zh-CN" altLang="en-US" b="1" dirty="0"/>
                  <a:t>调参降低误识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7141190" y="3822234"/>
              <a:ext cx="3504321" cy="2857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b="1" dirty="0"/>
                <a:t>12.05-08    </a:t>
              </a:r>
              <a:r>
                <a:rPr lang="zh-CN" altLang="en-US" b="1" dirty="0"/>
                <a:t>新的误识过滤机制</a:t>
              </a:r>
            </a:p>
          </p:txBody>
        </p:sp>
        <p:sp>
          <p:nvSpPr>
            <p:cNvPr id="40" name="矩形 39"/>
            <p:cNvSpPr/>
            <p:nvPr/>
          </p:nvSpPr>
          <p:spPr>
            <a:xfrm>
              <a:off x="7141190" y="5258833"/>
              <a:ext cx="3504321" cy="2873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en-US" altLang="zh-CN" b="1" dirty="0"/>
                <a:t>12.09-11    </a:t>
              </a:r>
              <a:r>
                <a:rPr lang="zh-CN" altLang="en-US" b="1" dirty="0"/>
                <a:t>调参优化</a:t>
              </a:r>
            </a:p>
          </p:txBody>
        </p:sp>
      </p:grpSp>
      <p:sp>
        <p:nvSpPr>
          <p:cNvPr id="25605" name="矩形 23"/>
          <p:cNvSpPr>
            <a:spLocks noChangeArrowheads="1"/>
          </p:cNvSpPr>
          <p:nvPr/>
        </p:nvSpPr>
        <p:spPr bwMode="auto">
          <a:xfrm>
            <a:off x="266699" y="1646238"/>
            <a:ext cx="6337411" cy="1712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/>
              <a:t>目前已完成两台车的设备安装，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其中</a:t>
            </a:r>
            <a:r>
              <a:rPr lang="zh-CN" altLang="en-US" b="1" dirty="0"/>
              <a:t>车号</a:t>
            </a:r>
            <a:r>
              <a:rPr lang="en-US" altLang="zh-CN" b="1" dirty="0"/>
              <a:t>4550</a:t>
            </a:r>
            <a:r>
              <a:rPr lang="zh-CN" altLang="en-US" b="1" dirty="0"/>
              <a:t>上</a:t>
            </a:r>
            <a:r>
              <a:rPr lang="zh-CN" altLang="en-US" dirty="0"/>
              <a:t>的设备已经进行识别实验近一月，一些算法调整和数据分析根据实验开展，关键节点如右图所示。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第二台设备刚刚完成安装，还有一些调试工作需要进行。</a:t>
            </a:r>
            <a:endParaRPr lang="en-US" altLang="zh-CN" dirty="0"/>
          </a:p>
        </p:txBody>
      </p:sp>
      <p:pic>
        <p:nvPicPr>
          <p:cNvPr id="25606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3" b="6163"/>
          <a:stretch>
            <a:fillRect/>
          </a:stretch>
        </p:blipFill>
        <p:spPr bwMode="auto">
          <a:xfrm>
            <a:off x="615839" y="3524961"/>
            <a:ext cx="4972050" cy="276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25" name="矩形 24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10"/>
          <p:cNvSpPr txBox="1">
            <a:spLocks noChangeArrowheads="1"/>
          </p:cNvSpPr>
          <p:nvPr/>
        </p:nvSpPr>
        <p:spPr bwMode="auto">
          <a:xfrm>
            <a:off x="1588" y="831850"/>
            <a:ext cx="2566987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文献提交</a:t>
            </a:r>
          </a:p>
        </p:txBody>
      </p:sp>
      <p:sp>
        <p:nvSpPr>
          <p:cNvPr id="26627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>
            <a:cxnSpLocks noChangeShapeType="1"/>
          </p:cNvCxnSpPr>
          <p:nvPr/>
        </p:nvCxnSpPr>
        <p:spPr bwMode="auto">
          <a:xfrm>
            <a:off x="4576763" y="2660650"/>
            <a:ext cx="1692275" cy="0"/>
          </a:xfrm>
          <a:prstGeom prst="line">
            <a:avLst/>
          </a:prstGeom>
          <a:noFill/>
          <a:ln w="2857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4" name="左中括号 63"/>
          <p:cNvSpPr/>
          <p:nvPr/>
        </p:nvSpPr>
        <p:spPr>
          <a:xfrm>
            <a:off x="2643188" y="2660650"/>
            <a:ext cx="201612" cy="2316163"/>
          </a:xfrm>
          <a:prstGeom prst="leftBracket">
            <a:avLst>
              <a:gd name="adj" fmla="val 113872"/>
            </a:avLst>
          </a:prstGeom>
          <a:noFill/>
          <a:ln w="285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lIns="91387" tIns="45694" rIns="91387" bIns="45694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66" name="文本框 56"/>
          <p:cNvSpPr txBox="1"/>
          <p:nvPr/>
        </p:nvSpPr>
        <p:spPr>
          <a:xfrm>
            <a:off x="2844800" y="2476500"/>
            <a:ext cx="1622425" cy="458788"/>
          </a:xfrm>
          <a:prstGeom prst="rect">
            <a:avLst/>
          </a:prstGeom>
          <a:noFill/>
        </p:spPr>
        <p:txBody>
          <a:bodyPr lIns="91387" tIns="45694" rIns="91387" bIns="45694">
            <a:spAutoFit/>
          </a:bodyPr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400" b="1" kern="0" noProof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lt"/>
                <a:cs typeface="Arial" panose="020B0604020202020204" pitchFamily="34" charset="0"/>
              </a:rPr>
              <a:t>技术相关</a:t>
            </a:r>
            <a:endParaRPr 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lt"/>
            </a:endParaRPr>
          </a:p>
        </p:txBody>
      </p:sp>
      <p:sp>
        <p:nvSpPr>
          <p:cNvPr id="67" name="文本框 56"/>
          <p:cNvSpPr txBox="1"/>
          <p:nvPr/>
        </p:nvSpPr>
        <p:spPr>
          <a:xfrm>
            <a:off x="2860675" y="3589338"/>
            <a:ext cx="1624013" cy="458787"/>
          </a:xfrm>
          <a:prstGeom prst="rect">
            <a:avLst/>
          </a:prstGeom>
          <a:noFill/>
        </p:spPr>
        <p:txBody>
          <a:bodyPr lIns="91387" tIns="45694" rIns="91387" bIns="45694">
            <a:spAutoFit/>
          </a:bodyPr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400" b="1" kern="0" noProof="1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Arial" panose="020B0604020202020204" pitchFamily="34" charset="0"/>
              </a:rPr>
              <a:t>会议相关</a:t>
            </a:r>
            <a:endParaRPr 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68" name="文本框 56"/>
          <p:cNvSpPr txBox="1"/>
          <p:nvPr/>
        </p:nvSpPr>
        <p:spPr>
          <a:xfrm>
            <a:off x="2844800" y="4668838"/>
            <a:ext cx="1655763" cy="458787"/>
          </a:xfrm>
          <a:prstGeom prst="rect">
            <a:avLst/>
          </a:prstGeom>
          <a:noFill/>
        </p:spPr>
        <p:txBody>
          <a:bodyPr lIns="91387" tIns="45694" rIns="91387" bIns="45694">
            <a:spAutoFit/>
          </a:bodyPr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400" b="1" kern="0" noProof="1">
                <a:solidFill>
                  <a:prstClr val="black">
                    <a:lumMod val="75000"/>
                    <a:lumOff val="25000"/>
                  </a:prstClr>
                </a:solidFill>
                <a:latin typeface="+mn-lt"/>
                <a:ea typeface="+mn-lt"/>
                <a:cs typeface="Arial" panose="020B0604020202020204" pitchFamily="34" charset="0"/>
              </a:rPr>
              <a:t>项目相关</a:t>
            </a:r>
            <a:endParaRPr 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+mn-lt"/>
              <a:ea typeface="+mn-lt"/>
            </a:endParaRPr>
          </a:p>
        </p:txBody>
      </p:sp>
      <p:sp>
        <p:nvSpPr>
          <p:cNvPr id="26633" name="文本框 1"/>
          <p:cNvSpPr txBox="1">
            <a:spLocks noChangeArrowheads="1"/>
          </p:cNvSpPr>
          <p:nvPr/>
        </p:nvSpPr>
        <p:spPr bwMode="auto">
          <a:xfrm>
            <a:off x="966788" y="3509963"/>
            <a:ext cx="16049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/>
              <a:t>文献资料</a:t>
            </a:r>
          </a:p>
        </p:txBody>
      </p:sp>
      <p:cxnSp>
        <p:nvCxnSpPr>
          <p:cNvPr id="3" name="直接连接符 2"/>
          <p:cNvCxnSpPr>
            <a:cxnSpLocks noChangeShapeType="1"/>
          </p:cNvCxnSpPr>
          <p:nvPr/>
        </p:nvCxnSpPr>
        <p:spPr bwMode="auto">
          <a:xfrm>
            <a:off x="4576763" y="3817938"/>
            <a:ext cx="1692275" cy="0"/>
          </a:xfrm>
          <a:prstGeom prst="line">
            <a:avLst/>
          </a:prstGeom>
          <a:noFill/>
          <a:ln w="2857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直接连接符 3"/>
          <p:cNvCxnSpPr>
            <a:cxnSpLocks noChangeShapeType="1"/>
          </p:cNvCxnSpPr>
          <p:nvPr/>
        </p:nvCxnSpPr>
        <p:spPr bwMode="auto">
          <a:xfrm>
            <a:off x="4576763" y="4897438"/>
            <a:ext cx="1692275" cy="0"/>
          </a:xfrm>
          <a:prstGeom prst="line">
            <a:avLst/>
          </a:prstGeom>
          <a:noFill/>
          <a:ln w="28575">
            <a:solidFill>
              <a:srgbClr val="40404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6" name="文本框 4"/>
          <p:cNvSpPr txBox="1">
            <a:spLocks noChangeArrowheads="1"/>
          </p:cNvSpPr>
          <p:nvPr/>
        </p:nvSpPr>
        <p:spPr bwMode="auto">
          <a:xfrm>
            <a:off x="6264277" y="4725943"/>
            <a:ext cx="319831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sym typeface="等线" panose="02010600030101010101" pitchFamily="2" charset="-122"/>
              </a:rPr>
              <a:t>1</a:t>
            </a:r>
            <a:r>
              <a:rPr lang="zh-CN" altLang="en-US" sz="1800" dirty="0">
                <a:sym typeface="等线" panose="02010600030101010101" pitchFamily="2" charset="-122"/>
              </a:rPr>
              <a:t>）发明专利技术交底书</a:t>
            </a:r>
            <a:r>
              <a:rPr lang="en-US" altLang="zh-CN" sz="1800" dirty="0">
                <a:sym typeface="等线" panose="02010600030101010101" pitchFamily="2" charset="-122"/>
              </a:rPr>
              <a:t>1</a:t>
            </a:r>
            <a:r>
              <a:rPr lang="zh-CN" altLang="en-US" sz="1800" dirty="0">
                <a:sym typeface="等线" panose="02010600030101010101" pitchFamily="2" charset="-122"/>
              </a:rPr>
              <a:t>份</a:t>
            </a:r>
            <a:endParaRPr lang="en-US" altLang="zh-CN" sz="1800" dirty="0">
              <a:sym typeface="等线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dirty="0"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sym typeface="等线" panose="02010600030101010101" pitchFamily="2" charset="-122"/>
              </a:rPr>
              <a:t>2</a:t>
            </a:r>
            <a:r>
              <a:rPr lang="zh-CN" altLang="en-US" sz="1800" dirty="0">
                <a:sym typeface="等线" panose="02010600030101010101" pitchFamily="2" charset="-122"/>
              </a:rPr>
              <a:t>）项目申报书</a:t>
            </a:r>
            <a:r>
              <a:rPr lang="en-US" altLang="zh-CN" sz="1800" dirty="0">
                <a:sym typeface="等线" panose="02010600030101010101" pitchFamily="2" charset="-122"/>
              </a:rPr>
              <a:t>1</a:t>
            </a:r>
            <a:r>
              <a:rPr lang="zh-CN" altLang="en-US" sz="1800" dirty="0">
                <a:sym typeface="等线" panose="02010600030101010101" pitchFamily="2" charset="-122"/>
              </a:rPr>
              <a:t>份</a:t>
            </a: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26637" name="文本框 5"/>
          <p:cNvSpPr txBox="1">
            <a:spLocks noChangeArrowheads="1"/>
          </p:cNvSpPr>
          <p:nvPr/>
        </p:nvSpPr>
        <p:spPr bwMode="auto">
          <a:xfrm>
            <a:off x="6269038" y="1429536"/>
            <a:ext cx="5608638" cy="2543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）模型训练指导教程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</a:t>
            </a:r>
            <a:r>
              <a:rPr lang="en-US" altLang="zh-CN" sz="1800" dirty="0"/>
              <a:t>RK3399pro</a:t>
            </a:r>
            <a:r>
              <a:rPr lang="zh-CN" altLang="en-US" sz="1800" dirty="0"/>
              <a:t>开发板环境配置教程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</a:t>
            </a:r>
            <a:r>
              <a:rPr lang="en-US" altLang="zh-CN" sz="1800" dirty="0" err="1"/>
              <a:t>linux</a:t>
            </a:r>
            <a:r>
              <a:rPr lang="zh-CN" altLang="en-US" sz="1800" dirty="0"/>
              <a:t>相关命令教程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4</a:t>
            </a:r>
            <a:r>
              <a:rPr lang="zh-CN" altLang="en-US" sz="1800" dirty="0"/>
              <a:t>）开发板启动教程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5</a:t>
            </a:r>
            <a:r>
              <a:rPr lang="zh-CN" altLang="en-US" sz="1800" dirty="0"/>
              <a:t>）</a:t>
            </a:r>
            <a:r>
              <a:rPr lang="en-US" altLang="zh-CN" sz="1800" dirty="0" err="1"/>
              <a:t>labelimg</a:t>
            </a:r>
            <a:r>
              <a:rPr lang="zh-CN" altLang="en-US" sz="1800" dirty="0"/>
              <a:t>训练数据教程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sp>
        <p:nvSpPr>
          <p:cNvPr id="26638" name="文本框 57"/>
          <p:cNvSpPr txBox="1">
            <a:spLocks noChangeArrowheads="1"/>
          </p:cNvSpPr>
          <p:nvPr/>
        </p:nvSpPr>
        <p:spPr bwMode="auto">
          <a:xfrm>
            <a:off x="6264277" y="3697109"/>
            <a:ext cx="255069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</a:t>
            </a:r>
            <a:r>
              <a:rPr lang="en-US" altLang="zh-CN" sz="1800" dirty="0"/>
              <a:t>30+</a:t>
            </a:r>
            <a:r>
              <a:rPr lang="zh-CN" altLang="en-US" sz="1800" dirty="0"/>
              <a:t>次会议记录，</a:t>
            </a: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（</a:t>
            </a:r>
            <a:r>
              <a:rPr lang="en-US" altLang="zh-CN" sz="1800" dirty="0"/>
              <a:t>2</a:t>
            </a:r>
            <a:r>
              <a:rPr lang="zh-CN" altLang="en-US" sz="1800" dirty="0"/>
              <a:t>）近</a:t>
            </a:r>
            <a:r>
              <a:rPr lang="en-US" altLang="zh-CN" sz="1800" dirty="0"/>
              <a:t>10</a:t>
            </a:r>
            <a:r>
              <a:rPr lang="zh-CN" altLang="en-US" sz="1800" dirty="0"/>
              <a:t>个会议</a:t>
            </a:r>
            <a:r>
              <a:rPr lang="en-US" altLang="zh-CN" sz="1800" dirty="0"/>
              <a:t>PPT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7" name="矩形 16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bldLvl="0" animBg="1"/>
      <p:bldP spid="66" grpId="0"/>
      <p:bldP spid="67" grpId="0"/>
      <p:bldP spid="6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22313" y="3175"/>
            <a:ext cx="2852737" cy="6854825"/>
          </a:xfrm>
          <a:prstGeom prst="rect">
            <a:avLst/>
          </a:prstGeom>
          <a:solidFill>
            <a:srgbClr val="01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defRPr/>
            </a:pPr>
            <a:endParaRPr lang="zh-CN" altLang="en-US" sz="1350" noProof="1">
              <a:solidFill>
                <a:srgbClr val="FFFFFF"/>
              </a:solidFill>
              <a:latin typeface="Lao UI"/>
              <a:ea typeface="微软雅黑" panose="020B0503020204020204" pitchFamily="34" charset="-122"/>
            </a:endParaRPr>
          </a:p>
        </p:txBody>
      </p:sp>
      <p:sp>
        <p:nvSpPr>
          <p:cNvPr id="9223" name="文本框 1"/>
          <p:cNvSpPr txBox="1">
            <a:spLocks noChangeArrowheads="1"/>
          </p:cNvSpPr>
          <p:nvPr/>
        </p:nvSpPr>
        <p:spPr bwMode="auto">
          <a:xfrm>
            <a:off x="722313" y="2346325"/>
            <a:ext cx="2852737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6858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6858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6858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0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24" name="文本框 1"/>
          <p:cNvSpPr txBox="1">
            <a:spLocks noChangeArrowheads="1"/>
          </p:cNvSpPr>
          <p:nvPr/>
        </p:nvSpPr>
        <p:spPr bwMode="auto">
          <a:xfrm>
            <a:off x="722313" y="3154363"/>
            <a:ext cx="2852737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>
                <a:solidFill>
                  <a:srgbClr val="FFFFFF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 </a:t>
            </a:r>
            <a:r>
              <a:rPr lang="en-US" altLang="zh-CN" sz="3600">
                <a:solidFill>
                  <a:srgbClr val="FFFFFF"/>
                </a:solidFill>
                <a:latin typeface="Impact" panose="020B0806030902050204" pitchFamily="34" charset="0"/>
                <a:ea typeface="华文细黑" panose="02010600040101010101" pitchFamily="2" charset="-122"/>
              </a:rPr>
              <a:t>CONTENTS</a:t>
            </a:r>
            <a:endParaRPr lang="zh-CN" altLang="en-US" sz="3600">
              <a:solidFill>
                <a:srgbClr val="FFFFFF"/>
              </a:solidFill>
              <a:latin typeface="Impact" panose="020B0806030902050204" pitchFamily="34" charset="0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25850" y="1588"/>
            <a:ext cx="144463" cy="6854825"/>
          </a:xfrm>
          <a:prstGeom prst="rect">
            <a:avLst/>
          </a:prstGeom>
          <a:solidFill>
            <a:srgbClr val="014C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85800" eaLnBrk="1" fontAlgn="auto" hangingPunct="1">
              <a:defRPr/>
            </a:pPr>
            <a:endParaRPr lang="zh-CN" altLang="en-US" sz="1350" noProof="1">
              <a:solidFill>
                <a:srgbClr val="FFFFFF"/>
              </a:solidFill>
              <a:latin typeface="Lao UI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61749" y="1443831"/>
            <a:ext cx="3481547" cy="3970338"/>
            <a:chOff x="4492625" y="606425"/>
            <a:chExt cx="3481547" cy="3970338"/>
          </a:xfrm>
        </p:grpSpPr>
        <p:sp>
          <p:nvSpPr>
            <p:cNvPr id="5" name="圆角矩形 4"/>
            <p:cNvSpPr/>
            <p:nvPr/>
          </p:nvSpPr>
          <p:spPr>
            <a:xfrm>
              <a:off x="4492625" y="606425"/>
              <a:ext cx="506413" cy="504825"/>
            </a:xfrm>
            <a:prstGeom prst="roundRect">
              <a:avLst/>
            </a:prstGeom>
            <a:solidFill>
              <a:srgbClr val="014C8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noProof="1">
                  <a:solidFill>
                    <a:srgbClr val="FFFFFF"/>
                  </a:solidFill>
                  <a:latin typeface="Impact" panose="020B0806030902050204" pitchFamily="34" charset="0"/>
                  <a:ea typeface="Arial Unicode MS" pitchFamily="34" charset="-122"/>
                </a:rPr>
                <a:t>1</a:t>
              </a:r>
              <a:endParaRPr lang="zh-CN" altLang="en-US" sz="28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endParaRPr>
            </a:p>
          </p:txBody>
        </p:sp>
        <p:sp>
          <p:nvSpPr>
            <p:cNvPr id="9220" name="矩形 5"/>
            <p:cNvSpPr>
              <a:spLocks noChangeArrowheads="1"/>
            </p:cNvSpPr>
            <p:nvPr/>
          </p:nvSpPr>
          <p:spPr bwMode="auto">
            <a:xfrm>
              <a:off x="5352892" y="606425"/>
              <a:ext cx="2621280" cy="583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 dirty="0">
                  <a:solidFill>
                    <a:srgbClr val="014C8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项目工作总结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513263" y="1789113"/>
              <a:ext cx="506412" cy="504825"/>
            </a:xfrm>
            <a:prstGeom prst="roundRect">
              <a:avLst/>
            </a:prstGeom>
            <a:solidFill>
              <a:srgbClr val="014C8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noProof="1">
                  <a:solidFill>
                    <a:srgbClr val="FFFFFF"/>
                  </a:solidFill>
                  <a:latin typeface="Impact" panose="020B0806030902050204" pitchFamily="34" charset="0"/>
                  <a:ea typeface="Arial Unicode MS" pitchFamily="34" charset="-122"/>
                </a:rPr>
                <a:t>2</a:t>
              </a:r>
              <a:endParaRPr lang="zh-CN" altLang="en-US" sz="28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endParaRPr>
            </a:p>
          </p:txBody>
        </p:sp>
        <p:sp>
          <p:nvSpPr>
            <p:cNvPr id="9222" name="矩形 7"/>
            <p:cNvSpPr>
              <a:spLocks noChangeArrowheads="1"/>
            </p:cNvSpPr>
            <p:nvPr/>
          </p:nvSpPr>
          <p:spPr bwMode="auto">
            <a:xfrm>
              <a:off x="5353050" y="2871788"/>
              <a:ext cx="26209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>
                  <a:solidFill>
                    <a:srgbClr val="014C8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项目汇总问题</a:t>
              </a:r>
            </a:p>
          </p:txBody>
        </p:sp>
        <p:sp>
          <p:nvSpPr>
            <p:cNvPr id="9226" name="矩形 11"/>
            <p:cNvSpPr>
              <a:spLocks noChangeArrowheads="1"/>
            </p:cNvSpPr>
            <p:nvPr/>
          </p:nvSpPr>
          <p:spPr bwMode="auto">
            <a:xfrm>
              <a:off x="5353050" y="3992563"/>
              <a:ext cx="26209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>
                  <a:solidFill>
                    <a:srgbClr val="014C8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项目后续计划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4513263" y="2871788"/>
              <a:ext cx="506412" cy="504825"/>
            </a:xfrm>
            <a:prstGeom prst="roundRect">
              <a:avLst/>
            </a:prstGeom>
            <a:solidFill>
              <a:srgbClr val="014C8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noProof="1">
                  <a:solidFill>
                    <a:srgbClr val="FFFFFF"/>
                  </a:solidFill>
                  <a:latin typeface="Impact" panose="020B0806030902050204" pitchFamily="34" charset="0"/>
                  <a:ea typeface="Arial Unicode MS" pitchFamily="34" charset="-122"/>
                </a:rPr>
                <a:t>3</a:t>
              </a:r>
              <a:endParaRPr lang="zh-CN" altLang="en-US" sz="28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513263" y="3992563"/>
              <a:ext cx="506412" cy="504825"/>
            </a:xfrm>
            <a:prstGeom prst="roundRect">
              <a:avLst/>
            </a:prstGeom>
            <a:solidFill>
              <a:srgbClr val="014C8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2800" noProof="1">
                  <a:solidFill>
                    <a:srgbClr val="FFFFFF"/>
                  </a:solidFill>
                  <a:latin typeface="Impact" panose="020B0806030902050204" pitchFamily="34" charset="0"/>
                  <a:ea typeface="Arial Unicode MS" pitchFamily="34" charset="-122"/>
                </a:rPr>
                <a:t>4</a:t>
              </a:r>
              <a:endParaRPr lang="zh-CN" altLang="en-US" sz="28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endParaRPr>
            </a:p>
          </p:txBody>
        </p:sp>
        <p:sp>
          <p:nvSpPr>
            <p:cNvPr id="9229" name="矩形 18"/>
            <p:cNvSpPr>
              <a:spLocks noChangeArrowheads="1"/>
            </p:cNvSpPr>
            <p:nvPr/>
          </p:nvSpPr>
          <p:spPr bwMode="auto">
            <a:xfrm>
              <a:off x="5353050" y="1789113"/>
              <a:ext cx="26209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3200" b="1">
                  <a:solidFill>
                    <a:srgbClr val="014C83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项目研发成果</a:t>
              </a:r>
            </a:p>
          </p:txBody>
        </p:sp>
        <p:sp>
          <p:nvSpPr>
            <p:cNvPr id="9230" name="矩形 18"/>
            <p:cNvSpPr>
              <a:spLocks noChangeArrowheads="1"/>
            </p:cNvSpPr>
            <p:nvPr/>
          </p:nvSpPr>
          <p:spPr bwMode="auto">
            <a:xfrm>
              <a:off x="6508750" y="1789113"/>
              <a:ext cx="309563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6858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6858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6858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3200" b="1">
                <a:solidFill>
                  <a:srgbClr val="014C83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646238"/>
            <a:ext cx="12192000" cy="1325562"/>
          </a:xfrm>
          <a:prstGeom prst="round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2  </a:t>
            </a:r>
            <a:r>
              <a:rPr lang="zh-CN" altLang="en-US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项目研发成果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485900"/>
            <a:ext cx="12192000" cy="106363"/>
          </a:xfrm>
          <a:prstGeom prst="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Copyright Notice"/>
          <p:cNvSpPr/>
          <p:nvPr/>
        </p:nvSpPr>
        <p:spPr bwMode="auto">
          <a:xfrm>
            <a:off x="3362325" y="6188075"/>
            <a:ext cx="2986088" cy="417513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现阶段识别率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sp>
        <p:nvSpPr>
          <p:cNvPr id="3" name="Copyright Notice"/>
          <p:cNvSpPr/>
          <p:nvPr/>
        </p:nvSpPr>
        <p:spPr bwMode="auto">
          <a:xfrm>
            <a:off x="3362325" y="4183063"/>
            <a:ext cx="5467350" cy="4171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测试数据集和正式数据集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</a:p>
        </p:txBody>
      </p:sp>
      <p:sp>
        <p:nvSpPr>
          <p:cNvPr id="10" name="Copyright Notice"/>
          <p:cNvSpPr/>
          <p:nvPr/>
        </p:nvSpPr>
        <p:spPr bwMode="auto">
          <a:xfrm>
            <a:off x="3362325" y="5523548"/>
            <a:ext cx="5467350" cy="4171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车载图像识别系统硬件原型机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</a:p>
        </p:txBody>
      </p:sp>
      <p:sp>
        <p:nvSpPr>
          <p:cNvPr id="11" name="Copyright Notice"/>
          <p:cNvSpPr/>
          <p:nvPr/>
        </p:nvSpPr>
        <p:spPr bwMode="auto">
          <a:xfrm>
            <a:off x="3362325" y="4891723"/>
            <a:ext cx="5467350" cy="4171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车载图像识别系统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v1.0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</a:p>
        </p:txBody>
      </p:sp>
      <p:sp>
        <p:nvSpPr>
          <p:cNvPr id="15" name="Copyright Notice"/>
          <p:cNvSpPr/>
          <p:nvPr/>
        </p:nvSpPr>
        <p:spPr bwMode="auto">
          <a:xfrm>
            <a:off x="3362325" y="3412808"/>
            <a:ext cx="5467350" cy="417195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研发成果清单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0"/>
          <p:cNvSpPr txBox="1">
            <a:spLocks noChangeArrowheads="1"/>
          </p:cNvSpPr>
          <p:nvPr/>
        </p:nvSpPr>
        <p:spPr bwMode="auto">
          <a:xfrm>
            <a:off x="1905" y="831850"/>
            <a:ext cx="5376545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研发成果清单</a:t>
            </a:r>
          </a:p>
        </p:txBody>
      </p:sp>
      <p:sp>
        <p:nvSpPr>
          <p:cNvPr id="2867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9" name="矩形 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55" y="1511935"/>
            <a:ext cx="8405495" cy="480187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2854325" y="2913380"/>
            <a:ext cx="2003425" cy="825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74" name="TextBox 10"/>
          <p:cNvSpPr txBox="1">
            <a:spLocks noChangeArrowheads="1"/>
          </p:cNvSpPr>
          <p:nvPr/>
        </p:nvSpPr>
        <p:spPr bwMode="auto">
          <a:xfrm>
            <a:off x="1905" y="831850"/>
            <a:ext cx="5376545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车载图像识别硬件原型机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</a:p>
        </p:txBody>
      </p:sp>
      <p:sp>
        <p:nvSpPr>
          <p:cNvPr id="2867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9" name="矩形 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30" y="4785360"/>
            <a:ext cx="2068830" cy="1312545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5634990" y="4799965"/>
            <a:ext cx="1321435" cy="1218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5746115" y="5086985"/>
            <a:ext cx="1099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车载图像处理单元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112520" y="4629150"/>
            <a:ext cx="2574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00B0F0"/>
                </a:solidFill>
              </a:rPr>
              <a:t>车载</a:t>
            </a:r>
            <a:r>
              <a:rPr lang="en-US" altLang="zh-CN" b="1">
                <a:solidFill>
                  <a:srgbClr val="00B0F0"/>
                </a:solidFill>
              </a:rPr>
              <a:t>nvr</a:t>
            </a:r>
          </a:p>
        </p:txBody>
      </p:sp>
      <p:cxnSp>
        <p:nvCxnSpPr>
          <p:cNvPr id="18" name="肘形连接符 17"/>
          <p:cNvCxnSpPr/>
          <p:nvPr/>
        </p:nvCxnSpPr>
        <p:spPr>
          <a:xfrm rot="16200000">
            <a:off x="2710180" y="3948430"/>
            <a:ext cx="1376045" cy="956945"/>
          </a:xfrm>
          <a:prstGeom prst="bentConnector3">
            <a:avLst>
              <a:gd name="adj1" fmla="val 4997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19730" y="3141980"/>
            <a:ext cx="2409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云服务平台展示</a:t>
            </a: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3434080" y="5432425"/>
            <a:ext cx="210185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713220" y="3088005"/>
            <a:ext cx="1704340" cy="932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619875" y="3370580"/>
            <a:ext cx="18910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训练模型服务器</a:t>
            </a:r>
          </a:p>
        </p:txBody>
      </p:sp>
      <p:cxnSp>
        <p:nvCxnSpPr>
          <p:cNvPr id="26" name="肘形连接符 25"/>
          <p:cNvCxnSpPr>
            <a:stCxn id="25" idx="1"/>
          </p:cNvCxnSpPr>
          <p:nvPr/>
        </p:nvCxnSpPr>
        <p:spPr>
          <a:xfrm rot="10800000" flipV="1">
            <a:off x="6063615" y="3554730"/>
            <a:ext cx="556260" cy="124523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917950" y="5146675"/>
            <a:ext cx="168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0070C0"/>
                </a:solidFill>
              </a:rPr>
              <a:t>图像处理识别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0"/>
          <p:cNvSpPr txBox="1">
            <a:spLocks noChangeArrowheads="1"/>
          </p:cNvSpPr>
          <p:nvPr/>
        </p:nvSpPr>
        <p:spPr bwMode="auto">
          <a:xfrm>
            <a:off x="1905" y="831850"/>
            <a:ext cx="4640580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测试集及数据集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</a:p>
        </p:txBody>
      </p:sp>
      <p:sp>
        <p:nvSpPr>
          <p:cNvPr id="2867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7" name="矩形 6"/>
          <p:cNvSpPr/>
          <p:nvPr/>
        </p:nvSpPr>
        <p:spPr>
          <a:xfrm>
            <a:off x="154812" y="1833562"/>
            <a:ext cx="5400675" cy="4524315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8" name="组合 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9" name="矩形 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6380" y="2043430"/>
            <a:ext cx="5349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zh-CN" altLang="en-US" b="1" dirty="0"/>
              <a:t>测试集</a:t>
            </a:r>
            <a:r>
              <a:rPr lang="zh-CN" altLang="en-US" dirty="0"/>
              <a:t>目前用于正在车载图像识别系统正在运行使用的模型，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测试集共包括</a:t>
            </a:r>
            <a:r>
              <a:rPr lang="en-US" altLang="zh-CN" dirty="0"/>
              <a:t>1656</a:t>
            </a:r>
            <a:r>
              <a:rPr lang="zh-CN" altLang="en-US" dirty="0"/>
              <a:t>张图片，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大部分数据是第一次装机实验时现场采集的绿，红，蓝，黑桶，数据集数据实验环境单一，样本数量偏少。 </a:t>
            </a:r>
            <a:endParaRPr lang="en-US" altLang="zh-CN" dirty="0"/>
          </a:p>
          <a:p>
            <a:r>
              <a:rPr lang="zh-CN" altLang="en-US" b="1" dirty="0"/>
              <a:t>正式数据集</a:t>
            </a:r>
            <a:r>
              <a:rPr lang="en-US" altLang="zh-CN" dirty="0"/>
              <a:t>v1.0</a:t>
            </a:r>
            <a:r>
              <a:rPr lang="zh-CN" altLang="en-US" dirty="0"/>
              <a:t>版本</a:t>
            </a:r>
            <a:r>
              <a:rPr lang="zh-CN" altLang="en-US" dirty="0">
                <a:sym typeface="+mn-ea"/>
              </a:rPr>
              <a:t>基于</a:t>
            </a:r>
            <a:r>
              <a:rPr lang="en-US" altLang="zh-CN" dirty="0">
                <a:sym typeface="+mn-ea"/>
              </a:rPr>
              <a:t>12</a:t>
            </a:r>
            <a:r>
              <a:rPr lang="zh-CN" altLang="en-US" dirty="0">
                <a:sym typeface="+mn-ea"/>
              </a:rPr>
              <a:t>月</a:t>
            </a:r>
            <a:r>
              <a:rPr lang="en-US" altLang="zh-CN" dirty="0">
                <a:sym typeface="+mn-ea"/>
              </a:rPr>
              <a:t>22</a:t>
            </a:r>
            <a:r>
              <a:rPr lang="zh-CN" altLang="en-US" dirty="0">
                <a:sym typeface="+mn-ea"/>
              </a:rPr>
              <a:t>日之前所收集的视频数据，</a:t>
            </a:r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经过视频拼接剪辑，形成了车载图像正式数据集</a:t>
            </a:r>
            <a:r>
              <a:rPr lang="en-US" altLang="zh-CN" dirty="0">
                <a:sym typeface="+mn-ea"/>
              </a:rPr>
              <a:t>v1.0</a:t>
            </a:r>
            <a:r>
              <a:rPr lang="zh-CN" altLang="en-US" dirty="0">
                <a:sym typeface="+mn-ea"/>
              </a:rPr>
              <a:t>版，</a:t>
            </a:r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共包括</a:t>
            </a:r>
            <a:r>
              <a:rPr lang="en-US" altLang="zh-CN" dirty="0">
                <a:sym typeface="+mn-ea"/>
              </a:rPr>
              <a:t>2767</a:t>
            </a:r>
            <a:r>
              <a:rPr lang="zh-CN" altLang="en-US" dirty="0">
                <a:sym typeface="+mn-ea"/>
              </a:rPr>
              <a:t>张图片，其中绿色</a:t>
            </a:r>
            <a:r>
              <a:rPr lang="en-US" altLang="zh-CN" dirty="0">
                <a:sym typeface="+mn-ea"/>
              </a:rPr>
              <a:t>2007</a:t>
            </a:r>
            <a:r>
              <a:rPr lang="zh-CN" altLang="en-US" dirty="0">
                <a:sym typeface="+mn-ea"/>
              </a:rPr>
              <a:t>张，蓝</a:t>
            </a:r>
            <a:r>
              <a:rPr lang="en-US" altLang="zh-CN" dirty="0">
                <a:sym typeface="+mn-ea"/>
              </a:rPr>
              <a:t>345</a:t>
            </a:r>
            <a:r>
              <a:rPr lang="zh-CN" altLang="en-US" dirty="0">
                <a:sym typeface="+mn-ea"/>
              </a:rPr>
              <a:t>，黑</a:t>
            </a:r>
            <a:r>
              <a:rPr lang="en-US" altLang="zh-CN" dirty="0">
                <a:sym typeface="+mn-ea"/>
              </a:rPr>
              <a:t>350</a:t>
            </a:r>
            <a:r>
              <a:rPr lang="zh-CN" altLang="en-US" dirty="0">
                <a:sym typeface="+mn-ea"/>
              </a:rPr>
              <a:t>张，红</a:t>
            </a:r>
            <a:r>
              <a:rPr lang="en-US" altLang="zh-CN" dirty="0">
                <a:sym typeface="+mn-ea"/>
              </a:rPr>
              <a:t>65</a:t>
            </a:r>
            <a:r>
              <a:rPr lang="zh-CN" altLang="en-US" dirty="0">
                <a:sym typeface="+mn-ea"/>
              </a:rPr>
              <a:t>张。</a:t>
            </a:r>
            <a:endParaRPr lang="en-US" altLang="zh-CN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由于正式收集垃圾桶中绝大部分为绿色，后期裁剪视频时已着重收集绿通外其他颜色桶为主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7850" y="177800"/>
            <a:ext cx="6414135" cy="3070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850" y="4133850"/>
            <a:ext cx="6537960" cy="10483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Box 10"/>
          <p:cNvSpPr txBox="1">
            <a:spLocks noChangeArrowheads="1"/>
          </p:cNvSpPr>
          <p:nvPr/>
        </p:nvSpPr>
        <p:spPr bwMode="auto">
          <a:xfrm>
            <a:off x="0" y="864870"/>
            <a:ext cx="515302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像素面积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变化</a:t>
            </a:r>
          </a:p>
        </p:txBody>
      </p:sp>
      <p:sp>
        <p:nvSpPr>
          <p:cNvPr id="2867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pic>
        <p:nvPicPr>
          <p:cNvPr id="28676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76" y="0"/>
            <a:ext cx="5947720" cy="631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54812" y="1834198"/>
            <a:ext cx="5400675" cy="391001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28678" name="文本框 3"/>
          <p:cNvSpPr txBox="1">
            <a:spLocks noChangeArrowheads="1"/>
          </p:cNvSpPr>
          <p:nvPr/>
        </p:nvSpPr>
        <p:spPr bwMode="auto">
          <a:xfrm>
            <a:off x="307212" y="1943100"/>
            <a:ext cx="5095875" cy="4108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算法已经过三个大版本的迭代，前两个版本本质上为静态抓拍，目前已改为基于动态统计完成数据采集，增加算法鲁棒性和准确性，可有效排除无法预计的误识。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过程判断经过两次改进，以减少误识。</a:t>
            </a:r>
            <a:r>
              <a:rPr lang="zh-CN" altLang="en-US" sz="1800" b="1" dirty="0"/>
              <a:t>像素面积</a:t>
            </a:r>
            <a:r>
              <a:rPr lang="en-US" altLang="zh-CN" sz="1800" dirty="0"/>
              <a:t>&gt;&gt;&gt;</a:t>
            </a:r>
            <a:r>
              <a:rPr lang="zh-CN" altLang="en-US" sz="1800" b="1" dirty="0"/>
              <a:t>像素面积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时间</a:t>
            </a:r>
            <a:r>
              <a:rPr lang="en-US" altLang="zh-CN" sz="1800" dirty="0"/>
              <a:t>&gt;&gt;&gt;</a:t>
            </a:r>
            <a:r>
              <a:rPr lang="zh-CN" altLang="en-US" sz="1800" b="1" dirty="0"/>
              <a:t>像素面积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时间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检出帧数</a:t>
            </a:r>
            <a:r>
              <a:rPr lang="zh-CN" altLang="en-US" sz="1800" dirty="0"/>
              <a:t>。规格判断经过两次改进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/>
              <a:t>BoundingBox</a:t>
            </a:r>
            <a:r>
              <a:rPr lang="zh-CN" altLang="en-US" sz="1800" b="1" dirty="0"/>
              <a:t>像素面积</a:t>
            </a:r>
            <a:r>
              <a:rPr lang="en-US" altLang="zh-CN" sz="1800" dirty="0"/>
              <a:t>&gt;&gt;&gt;</a:t>
            </a:r>
            <a:r>
              <a:rPr lang="en-US" altLang="zh-CN" sz="1800" dirty="0" err="1"/>
              <a:t>BoundingBox</a:t>
            </a:r>
            <a:r>
              <a:rPr lang="zh-CN" altLang="en-US" sz="1800" b="1" dirty="0"/>
              <a:t>长宽比</a:t>
            </a:r>
            <a:r>
              <a:rPr lang="en-US" altLang="zh-CN" sz="1800" dirty="0"/>
              <a:t>&gt;&gt;&gt;</a:t>
            </a:r>
            <a:r>
              <a:rPr lang="en-US" altLang="zh-CN" sz="1800" dirty="0" err="1"/>
              <a:t>BoundingBox</a:t>
            </a:r>
            <a:r>
              <a:rPr lang="en-US" altLang="zh-CN" sz="1800" dirty="0"/>
              <a:t> </a:t>
            </a:r>
            <a:r>
              <a:rPr lang="en-US" altLang="zh-CN" sz="1800" b="1" dirty="0"/>
              <a:t>Y</a:t>
            </a:r>
            <a:r>
              <a:rPr lang="zh-CN" altLang="en-US" sz="1800" b="1" dirty="0"/>
              <a:t>坐标</a:t>
            </a:r>
            <a:endParaRPr lang="en-US" altLang="zh-CN" sz="1800" b="1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grpSp>
        <p:nvGrpSpPr>
          <p:cNvPr id="8" name="组合 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9" name="矩形 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10"/>
          <p:cNvSpPr txBox="1">
            <a:spLocks noChangeArrowheads="1"/>
          </p:cNvSpPr>
          <p:nvPr/>
        </p:nvSpPr>
        <p:spPr bwMode="auto">
          <a:xfrm>
            <a:off x="0" y="853440"/>
            <a:ext cx="514159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技术难点解决</a:t>
            </a:r>
          </a:p>
        </p:txBody>
      </p:sp>
      <p:sp>
        <p:nvSpPr>
          <p:cNvPr id="29699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29700" name="文本框 2"/>
          <p:cNvSpPr txBox="1">
            <a:spLocks noChangeArrowheads="1"/>
          </p:cNvSpPr>
          <p:nvPr/>
        </p:nvSpPr>
        <p:spPr bwMode="auto">
          <a:xfrm>
            <a:off x="276225" y="2097088"/>
            <a:ext cx="11353800" cy="353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①外形的一致性导致目标识别难以区分垃圾桶规格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问题描述：由于计算机图像只包含</a:t>
            </a:r>
            <a:r>
              <a:rPr lang="zh-CN" altLang="en-US" sz="1800" b="1" dirty="0"/>
              <a:t>二维信息</a:t>
            </a:r>
            <a:r>
              <a:rPr lang="zh-CN" altLang="en-US" sz="1800" dirty="0"/>
              <a:t>，导致在不同距离下不同规格的垃圾桶在</a:t>
            </a:r>
            <a:r>
              <a:rPr lang="zh-CN" altLang="en-US" sz="1800" b="1" dirty="0"/>
              <a:t>图像上没有区分度</a:t>
            </a:r>
            <a:r>
              <a:rPr lang="zh-CN" altLang="en-US" sz="1800" dirty="0"/>
              <a:t>，无法通过卷积神经网络模型直接区分。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解决方案：通过图像其他特征进行判断，目前通过使用在翻桶过程中框选区域的</a:t>
            </a:r>
            <a:r>
              <a:rPr lang="zh-CN" altLang="en-US" sz="1800" b="1" dirty="0"/>
              <a:t>y轴数据进行区分</a:t>
            </a:r>
            <a:r>
              <a:rPr lang="zh-CN" altLang="en-US" sz="1800" dirty="0"/>
              <a:t>，不同规格的桶在翻桶过程中框选区域的</a:t>
            </a:r>
            <a:r>
              <a:rPr lang="zh-CN" altLang="en-US" sz="1800" b="1" dirty="0"/>
              <a:t>y轴最小值不同</a:t>
            </a:r>
            <a:r>
              <a:rPr lang="zh-CN" altLang="en-US" sz="1800" dirty="0"/>
              <a:t>。</a:t>
            </a:r>
            <a:endParaRPr lang="zh-CN" altLang="en-US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②翻桶过程开始与结束的判定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0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问题描述：由于</a:t>
            </a:r>
            <a:r>
              <a:rPr lang="zh-CN" altLang="en-US" sz="1800" b="1" dirty="0"/>
              <a:t>无法获取到物理电信号</a:t>
            </a:r>
            <a:r>
              <a:rPr lang="zh-CN" altLang="en-US" sz="1800" dirty="0"/>
              <a:t>，只能通过</a:t>
            </a:r>
            <a:r>
              <a:rPr lang="zh-CN" altLang="en-US" sz="1800" b="1" dirty="0"/>
              <a:t>图像特征来判定</a:t>
            </a:r>
            <a:r>
              <a:rPr lang="zh-CN" altLang="en-US" sz="1800" dirty="0"/>
              <a:t>翻桶过程的开始与结束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解决方案：利用垃圾桶框选区域的</a:t>
            </a:r>
            <a:r>
              <a:rPr lang="zh-CN" altLang="en-US" sz="1800" b="1" dirty="0"/>
              <a:t>像素面积进行判断</a:t>
            </a:r>
            <a:r>
              <a:rPr lang="zh-CN" altLang="en-US" sz="1800" dirty="0"/>
              <a:t>，当框选区域面积大于某一个</a:t>
            </a:r>
            <a:r>
              <a:rPr lang="zh-CN" altLang="en-US" sz="1800" b="1" dirty="0"/>
              <a:t>阈值T</a:t>
            </a:r>
            <a:r>
              <a:rPr lang="zh-CN" altLang="en-US" sz="1800" dirty="0"/>
              <a:t>时，判定</a:t>
            </a:r>
            <a:r>
              <a:rPr lang="zh-CN" altLang="en-US" sz="1800" b="1" dirty="0"/>
              <a:t>开始</a:t>
            </a:r>
            <a:r>
              <a:rPr lang="zh-CN" altLang="en-US" sz="1800" dirty="0"/>
              <a:t>翻桶。当这个值</a:t>
            </a:r>
            <a:r>
              <a:rPr lang="zh-CN" altLang="en-US" sz="1800" b="1" dirty="0"/>
              <a:t>小于T时</a:t>
            </a:r>
            <a:r>
              <a:rPr lang="zh-CN" altLang="en-US" sz="1800" dirty="0"/>
              <a:t>判定翻桶</a:t>
            </a:r>
            <a:r>
              <a:rPr lang="zh-CN" altLang="en-US" sz="1800" b="1" dirty="0"/>
              <a:t>结束</a:t>
            </a:r>
            <a:r>
              <a:rPr lang="zh-CN" altLang="en-US" sz="1800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7" name="矩形 6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30724" name="文本框 1"/>
          <p:cNvSpPr txBox="1">
            <a:spLocks noChangeArrowheads="1"/>
          </p:cNvSpPr>
          <p:nvPr/>
        </p:nvSpPr>
        <p:spPr bwMode="auto">
          <a:xfrm>
            <a:off x="320358" y="1792605"/>
            <a:ext cx="11550650" cy="544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/>
              <a:t>③误识情况的过滤</a:t>
            </a: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问题1：</a:t>
            </a:r>
            <a:r>
              <a:rPr lang="zh-CN" altLang="en-US" sz="1800" dirty="0"/>
              <a:t>识别过程中的</a:t>
            </a:r>
            <a:r>
              <a:rPr lang="zh-CN" altLang="en-US" sz="1800" b="1" dirty="0"/>
              <a:t>断点</a:t>
            </a:r>
            <a:r>
              <a:rPr lang="zh-CN" altLang="en-US" sz="1800" dirty="0"/>
              <a:t>导致过程</a:t>
            </a:r>
            <a:r>
              <a:rPr lang="zh-CN" altLang="en-US" sz="1800" b="1" dirty="0"/>
              <a:t>识别不准</a:t>
            </a:r>
            <a:r>
              <a:rPr lang="zh-CN" altLang="en-US" sz="1800" dirty="0"/>
              <a:t>。当目标的像素面积大于阈值时，算法判定此时已经处在翻桶过程中，如果此时突然有</a:t>
            </a:r>
            <a:r>
              <a:rPr lang="zh-CN" altLang="en-US" sz="1800" b="1" dirty="0"/>
              <a:t>一帧</a:t>
            </a:r>
            <a:r>
              <a:rPr lang="zh-CN" altLang="en-US" sz="1800" dirty="0"/>
              <a:t>图像中出现了</a:t>
            </a:r>
            <a:r>
              <a:rPr lang="zh-CN" altLang="en-US" sz="1800" b="1" dirty="0"/>
              <a:t>没有识别到</a:t>
            </a:r>
            <a:r>
              <a:rPr lang="zh-CN" altLang="en-US" sz="1800" dirty="0"/>
              <a:t>垃圾桶的情况（可能是由于一些无法预见的干扰因素），此时算法会立即</a:t>
            </a:r>
            <a:r>
              <a:rPr lang="zh-CN" altLang="en-US" sz="1800" b="1" dirty="0"/>
              <a:t>判定</a:t>
            </a:r>
            <a:r>
              <a:rPr lang="zh-CN" altLang="en-US" sz="1800" dirty="0"/>
              <a:t>翻桶过程</a:t>
            </a:r>
            <a:r>
              <a:rPr lang="zh-CN" altLang="en-US" sz="1800" b="1" dirty="0"/>
              <a:t>已结束</a:t>
            </a:r>
            <a:r>
              <a:rPr lang="zh-CN" altLang="en-US" sz="1800" dirty="0"/>
              <a:t>，而</a:t>
            </a:r>
            <a:r>
              <a:rPr lang="zh-CN" altLang="en-US" sz="1800" b="1" dirty="0"/>
              <a:t>再下一帧</a:t>
            </a:r>
            <a:r>
              <a:rPr lang="zh-CN" altLang="en-US" sz="1800" dirty="0"/>
              <a:t>中</a:t>
            </a:r>
            <a:r>
              <a:rPr lang="zh-CN" altLang="en-US" sz="1800" b="1" dirty="0"/>
              <a:t>又识别到</a:t>
            </a:r>
            <a:r>
              <a:rPr lang="zh-CN" altLang="en-US" sz="1800" dirty="0"/>
              <a:t>了垃圾桶，</a:t>
            </a:r>
            <a:r>
              <a:rPr lang="zh-CN" altLang="en-US" sz="1800" b="1" dirty="0"/>
              <a:t>此时</a:t>
            </a:r>
            <a:r>
              <a:rPr lang="zh-CN" altLang="en-US" sz="1800" dirty="0"/>
              <a:t>显然垃圾桶像素面积是</a:t>
            </a:r>
            <a:r>
              <a:rPr lang="zh-CN" altLang="en-US" sz="1800" b="1" dirty="0"/>
              <a:t>大于阈值</a:t>
            </a:r>
            <a:r>
              <a:rPr lang="zh-CN" altLang="en-US" sz="1800" dirty="0"/>
              <a:t>的（因为实际上翻桶过程</a:t>
            </a:r>
            <a:r>
              <a:rPr lang="zh-CN" altLang="en-US" sz="1800" b="1" dirty="0"/>
              <a:t>还没有结束</a:t>
            </a:r>
            <a:r>
              <a:rPr lang="zh-CN" altLang="en-US" sz="1800" dirty="0"/>
              <a:t>），那么算法会</a:t>
            </a:r>
            <a:r>
              <a:rPr lang="zh-CN" altLang="en-US" sz="1800" b="1" dirty="0"/>
              <a:t>判定</a:t>
            </a:r>
            <a:r>
              <a:rPr lang="zh-CN" altLang="en-US" sz="1800" dirty="0"/>
              <a:t>此时</a:t>
            </a:r>
            <a:r>
              <a:rPr lang="zh-CN" altLang="en-US" sz="1800" b="1" dirty="0"/>
              <a:t>为新一次</a:t>
            </a:r>
            <a:r>
              <a:rPr lang="zh-CN" altLang="en-US" sz="1800" dirty="0"/>
              <a:t>翻桶的</a:t>
            </a:r>
            <a:r>
              <a:rPr lang="zh-CN" altLang="en-US" sz="1800" b="1" dirty="0"/>
              <a:t>开始</a:t>
            </a:r>
            <a:r>
              <a:rPr lang="zh-CN" altLang="en-US" sz="1800" dirty="0"/>
              <a:t>。这样一次翻桶就</a:t>
            </a:r>
            <a:r>
              <a:rPr lang="zh-CN" altLang="en-US" sz="1800" b="1" dirty="0"/>
              <a:t>变成了两次</a:t>
            </a:r>
            <a:r>
              <a:rPr lang="zh-CN" altLang="en-US" sz="1800" dirty="0"/>
              <a:t>，这显然是</a:t>
            </a:r>
            <a:r>
              <a:rPr lang="zh-CN" altLang="en-US" sz="1800" b="1" dirty="0"/>
              <a:t>不正确的</a:t>
            </a:r>
            <a:r>
              <a:rPr lang="zh-CN" altLang="en-US" sz="1800" dirty="0"/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解决方案：</a:t>
            </a:r>
            <a:r>
              <a:rPr lang="zh-CN" altLang="en-US" sz="1800" b="1" dirty="0"/>
              <a:t>引入时间机制</a:t>
            </a:r>
            <a:r>
              <a:rPr lang="zh-CN" altLang="en-US" sz="1800" dirty="0"/>
              <a:t>。经过我们的调查，正常情况下，判定一次翻桶开始到结束的时间</a:t>
            </a:r>
            <a:r>
              <a:rPr lang="zh-CN" altLang="en-US" sz="1800" b="1" dirty="0"/>
              <a:t>不小于3秒</a:t>
            </a:r>
            <a:r>
              <a:rPr lang="zh-CN" altLang="en-US" sz="1800" dirty="0"/>
              <a:t>，而一次翻桶</a:t>
            </a:r>
            <a:r>
              <a:rPr lang="zh-CN" altLang="en-US" sz="1800" b="1" dirty="0"/>
              <a:t>结束</a:t>
            </a:r>
            <a:r>
              <a:rPr lang="zh-CN" altLang="en-US" sz="1800" dirty="0"/>
              <a:t>到</a:t>
            </a:r>
            <a:r>
              <a:rPr lang="zh-CN" altLang="en-US" sz="1800" b="1" dirty="0"/>
              <a:t>下一次</a:t>
            </a:r>
            <a:r>
              <a:rPr lang="zh-CN" altLang="en-US" sz="1800" dirty="0"/>
              <a:t>翻桶</a:t>
            </a:r>
            <a:r>
              <a:rPr lang="zh-CN" altLang="en-US" sz="1800" b="1" dirty="0"/>
              <a:t>开始不会低于10秒</a:t>
            </a:r>
            <a:r>
              <a:rPr lang="zh-CN" altLang="en-US" sz="1800" dirty="0"/>
              <a:t>。我们将这个机制引入，以</a:t>
            </a:r>
            <a:r>
              <a:rPr lang="zh-CN" altLang="en-US" sz="1800" b="1" dirty="0"/>
              <a:t>保证在这13秒内的识别都属于一个过程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/>
              <a:t>问题2：</a:t>
            </a:r>
            <a:r>
              <a:rPr lang="zh-CN" altLang="en-US" sz="1800" dirty="0"/>
              <a:t>某些</a:t>
            </a:r>
            <a:r>
              <a:rPr lang="zh-CN" altLang="en-US" sz="1800" b="1" dirty="0"/>
              <a:t>误识</a:t>
            </a:r>
            <a:r>
              <a:rPr lang="zh-CN" altLang="en-US" sz="1800" dirty="0"/>
              <a:t>情况也会被</a:t>
            </a:r>
            <a:r>
              <a:rPr lang="zh-CN" altLang="en-US" sz="1800" b="1" dirty="0"/>
              <a:t>判定为翻桶</a:t>
            </a:r>
            <a:r>
              <a:rPr lang="zh-CN" altLang="en-US" sz="1800" dirty="0"/>
              <a:t>。我们</a:t>
            </a:r>
            <a:r>
              <a:rPr lang="zh-CN" altLang="en-US" sz="1800" b="1" dirty="0"/>
              <a:t>无法保证</a:t>
            </a:r>
            <a:r>
              <a:rPr lang="zh-CN" altLang="en-US" sz="1800" dirty="0"/>
              <a:t>模型的识别完全不会出现误识现象，即便在测试集上达到了很高的准确率，但由于现实场景复杂，一旦目标检测算法将某个像素面积</a:t>
            </a:r>
            <a:r>
              <a:rPr lang="zh-CN" altLang="en-US" sz="1800" b="1" dirty="0"/>
              <a:t>大于阈值</a:t>
            </a:r>
            <a:r>
              <a:rPr lang="zh-CN" altLang="en-US" sz="1800" dirty="0"/>
              <a:t>的目标</a:t>
            </a:r>
            <a:r>
              <a:rPr lang="zh-CN" altLang="en-US" sz="1800" b="1" dirty="0"/>
              <a:t>判定为垃圾桶</a:t>
            </a:r>
            <a:r>
              <a:rPr lang="zh-CN" altLang="en-US" sz="1800" dirty="0"/>
              <a:t>，算法就会</a:t>
            </a:r>
            <a:r>
              <a:rPr lang="zh-CN" altLang="en-US" sz="1800" b="1" dirty="0"/>
              <a:t>启动统计</a:t>
            </a:r>
            <a:r>
              <a:rPr lang="zh-CN" altLang="en-US" sz="1800" dirty="0"/>
              <a:t>，就会造成误识。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解决方案：</a:t>
            </a:r>
            <a:r>
              <a:rPr lang="zh-CN" altLang="en-US" sz="1800" b="1" dirty="0"/>
              <a:t>正常的</a:t>
            </a:r>
            <a:r>
              <a:rPr lang="zh-CN" altLang="en-US" sz="1800" dirty="0"/>
              <a:t>一次翻桶过程中识别到垃圾桶的</a:t>
            </a:r>
            <a:r>
              <a:rPr lang="zh-CN" altLang="en-US" sz="1800" b="1" dirty="0"/>
              <a:t>帧数较多</a:t>
            </a:r>
            <a:r>
              <a:rPr lang="zh-CN" altLang="en-US" sz="1800" dirty="0"/>
              <a:t>（一般不会小于10帧），而</a:t>
            </a:r>
            <a:r>
              <a:rPr lang="zh-CN" altLang="en-US" sz="1800" b="1" dirty="0"/>
              <a:t>误识</a:t>
            </a:r>
            <a:r>
              <a:rPr lang="zh-CN" altLang="en-US" sz="1800" dirty="0"/>
              <a:t>往往</a:t>
            </a:r>
            <a:r>
              <a:rPr lang="zh-CN" altLang="en-US" sz="1800" b="1" dirty="0"/>
              <a:t>只有1到2帧</a:t>
            </a:r>
            <a:r>
              <a:rPr lang="zh-CN" altLang="en-US" sz="1800" dirty="0"/>
              <a:t>，所以我们设计算法机制</a:t>
            </a:r>
            <a:r>
              <a:rPr lang="zh-CN" altLang="en-US" sz="1800" b="1" dirty="0"/>
              <a:t>将3秒内识别到垃圾桶帧数小于5帧的过程判为误识</a:t>
            </a:r>
            <a:r>
              <a:rPr lang="zh-CN" altLang="en-US" sz="1800" dirty="0"/>
              <a:t>，不进行统计与数据上报，</a:t>
            </a:r>
            <a:r>
              <a:rPr lang="zh-CN" altLang="en-US" sz="1800" b="1" dirty="0"/>
              <a:t>解决了误识</a:t>
            </a:r>
            <a:r>
              <a:rPr lang="zh-CN" altLang="en-US" sz="1800" dirty="0"/>
              <a:t>问题。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7" name="矩形 6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98" name="TextBox 10"/>
          <p:cNvSpPr txBox="1">
            <a:spLocks noChangeArrowheads="1"/>
          </p:cNvSpPr>
          <p:nvPr/>
        </p:nvSpPr>
        <p:spPr bwMode="auto">
          <a:xfrm>
            <a:off x="0" y="762000"/>
            <a:ext cx="428434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技术难点解决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31748" name="文本框 1"/>
          <p:cNvSpPr txBox="1">
            <a:spLocks noChangeArrowheads="1"/>
          </p:cNvSpPr>
          <p:nvPr/>
        </p:nvSpPr>
        <p:spPr bwMode="auto">
          <a:xfrm>
            <a:off x="320675" y="1733550"/>
            <a:ext cx="1155065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/>
              <a:t>④静态识别容错率低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问题描述：在最初的算法中，我们使用算法判定翻桶开始时的那</a:t>
            </a:r>
            <a:r>
              <a:rPr lang="zh-CN" altLang="en-US" sz="1800" b="1" dirty="0"/>
              <a:t>一帧图像</a:t>
            </a:r>
            <a:r>
              <a:rPr lang="zh-CN" altLang="en-US" sz="1800" dirty="0"/>
              <a:t>做出</a:t>
            </a:r>
            <a:r>
              <a:rPr lang="zh-CN" altLang="en-US" sz="1800" b="1" dirty="0"/>
              <a:t>垃圾桶颜色和数量的判断</a:t>
            </a:r>
            <a:r>
              <a:rPr lang="zh-CN" altLang="en-US" sz="1800" dirty="0"/>
              <a:t>，本质上是一种静态识别，如果这</a:t>
            </a:r>
            <a:r>
              <a:rPr lang="zh-CN" altLang="en-US" sz="1800" b="1" dirty="0"/>
              <a:t>一帧</a:t>
            </a:r>
            <a:r>
              <a:rPr lang="zh-CN" altLang="en-US" sz="1800" dirty="0"/>
              <a:t>图像识别</a:t>
            </a:r>
            <a:r>
              <a:rPr lang="zh-CN" altLang="en-US" sz="1800" b="1" dirty="0"/>
              <a:t>出错</a:t>
            </a:r>
            <a:r>
              <a:rPr lang="zh-CN" altLang="en-US" sz="1800" dirty="0"/>
              <a:t>，数据就会</a:t>
            </a:r>
            <a:r>
              <a:rPr lang="zh-CN" altLang="en-US" sz="1800" b="1" dirty="0"/>
              <a:t>出现问题</a:t>
            </a:r>
            <a:r>
              <a:rPr lang="zh-CN" altLang="en-US" sz="1800" dirty="0"/>
              <a:t>。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解决办法：改为</a:t>
            </a:r>
            <a:r>
              <a:rPr lang="zh-CN" altLang="en-US" sz="1800" b="1" dirty="0"/>
              <a:t>动态统计</a:t>
            </a:r>
            <a:r>
              <a:rPr lang="zh-CN" altLang="en-US" sz="1800" dirty="0"/>
              <a:t>。我们</a:t>
            </a:r>
            <a:r>
              <a:rPr lang="zh-CN" altLang="en-US" sz="1800" b="1" dirty="0"/>
              <a:t>统计</a:t>
            </a:r>
            <a:r>
              <a:rPr lang="zh-CN" altLang="en-US" sz="1800" dirty="0"/>
              <a:t>翻桶过程中</a:t>
            </a:r>
            <a:r>
              <a:rPr lang="zh-CN" altLang="en-US" sz="1800" b="1" dirty="0"/>
              <a:t>每一帧</a:t>
            </a:r>
            <a:r>
              <a:rPr lang="zh-CN" altLang="en-US" sz="1800" dirty="0"/>
              <a:t>的图像</a:t>
            </a:r>
            <a:r>
              <a:rPr lang="zh-CN" altLang="en-US" sz="1800" b="1" dirty="0"/>
              <a:t>识别结果</a:t>
            </a:r>
            <a:r>
              <a:rPr lang="zh-CN" altLang="en-US" sz="1800" dirty="0"/>
              <a:t>。根据这个</a:t>
            </a:r>
            <a:r>
              <a:rPr lang="zh-CN" altLang="en-US" sz="1800" b="1" dirty="0"/>
              <a:t>统计</a:t>
            </a:r>
            <a:r>
              <a:rPr lang="zh-CN" altLang="en-US" sz="1800" dirty="0"/>
              <a:t>做出</a:t>
            </a:r>
            <a:r>
              <a:rPr lang="zh-CN" altLang="en-US" sz="1800" b="1" dirty="0"/>
              <a:t>判断</a:t>
            </a:r>
            <a:r>
              <a:rPr lang="zh-CN" altLang="en-US" sz="1800" dirty="0"/>
              <a:t>，</a:t>
            </a:r>
            <a:r>
              <a:rPr lang="zh-CN" altLang="en-US" sz="1800" b="1" dirty="0"/>
              <a:t>大大提高了</a:t>
            </a:r>
            <a:r>
              <a:rPr lang="zh-CN" altLang="en-US" sz="1800" dirty="0"/>
              <a:t>方法的</a:t>
            </a:r>
            <a:r>
              <a:rPr lang="zh-CN" altLang="en-US" sz="1800" b="1" dirty="0"/>
              <a:t>容错率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7" name="矩形 6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98" name="TextBox 10"/>
          <p:cNvSpPr txBox="1">
            <a:spLocks noChangeArrowheads="1"/>
          </p:cNvSpPr>
          <p:nvPr/>
        </p:nvSpPr>
        <p:spPr bwMode="auto">
          <a:xfrm>
            <a:off x="0" y="762000"/>
            <a:ext cx="431736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技术难点解决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Box 10"/>
          <p:cNvSpPr txBox="1">
            <a:spLocks noChangeArrowheads="1"/>
          </p:cNvSpPr>
          <p:nvPr/>
        </p:nvSpPr>
        <p:spPr bwMode="auto">
          <a:xfrm>
            <a:off x="0" y="762000"/>
            <a:ext cx="425005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基于高度变化</a:t>
            </a:r>
          </a:p>
        </p:txBody>
      </p:sp>
      <p:sp>
        <p:nvSpPr>
          <p:cNvPr id="32771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7" name="矩形 6"/>
          <p:cNvSpPr/>
          <p:nvPr/>
        </p:nvSpPr>
        <p:spPr>
          <a:xfrm>
            <a:off x="273050" y="2571504"/>
            <a:ext cx="5476875" cy="207913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2773" name="文本框 5"/>
          <p:cNvSpPr txBox="1">
            <a:spLocks noChangeArrowheads="1"/>
          </p:cNvSpPr>
          <p:nvPr/>
        </p:nvSpPr>
        <p:spPr bwMode="auto">
          <a:xfrm>
            <a:off x="493712" y="2872882"/>
            <a:ext cx="5035550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/>
              <a:t>视频截图中坐标原点在</a:t>
            </a:r>
            <a:r>
              <a:rPr lang="zh-CN" altLang="en-US" sz="1800" b="1" dirty="0"/>
              <a:t>左上方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/>
              <a:t>对识别的垃圾桶进行高度统计后发现其坐标如右方所示</a:t>
            </a:r>
            <a:r>
              <a:rPr lang="zh-CN" altLang="en-US" sz="1800" b="1" dirty="0"/>
              <a:t>呈现明显规律</a:t>
            </a:r>
            <a:r>
              <a:rPr lang="zh-CN" altLang="en-US" sz="1800" dirty="0"/>
              <a:t>，</a:t>
            </a:r>
            <a:endParaRPr lang="en-US" altLang="zh-CN" sz="1800" dirty="0"/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/>
              <a:t>因此可以对规律进行</a:t>
            </a:r>
            <a:r>
              <a:rPr lang="zh-CN" altLang="en-US" sz="1800" b="1" dirty="0"/>
              <a:t>统计应用</a:t>
            </a:r>
            <a:r>
              <a:rPr lang="zh-CN" altLang="en-US" sz="1800" dirty="0"/>
              <a:t>，即根据中心点坐标对左右桶进行分开统计高度，加入元组中</a:t>
            </a:r>
          </a:p>
        </p:txBody>
      </p:sp>
      <p:sp>
        <p:nvSpPr>
          <p:cNvPr id="32774" name="文本框 9"/>
          <p:cNvSpPr txBox="1">
            <a:spLocks noChangeArrowheads="1"/>
          </p:cNvSpPr>
          <p:nvPr/>
        </p:nvSpPr>
        <p:spPr bwMode="auto">
          <a:xfrm>
            <a:off x="6030967" y="3543845"/>
            <a:ext cx="59944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[249, 237, 236, 236, 233, 228, 228, 224, 220, 220, 217, 212,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 212, 208, 203, 203, 201, 196, 196, 193, 189, 189, 189, 189,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189, 189, 181, 181, 179, 176, 176, 174, 172, 172, 172, 170,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170, 170, 166, 166, 160, 152, 152, 144, 137, 137, 128, 109, 97, 97, 88, 67, 67, 57,39, 39, 32, 34, 34, 36, 37, 37, 36, 36, 36, 37, 37, 37, 37, 37, 37, 37, 37, 37, 37, 37, 37, 37, 36, 36, 36, 37, 37,36, 36, 36, 37, 43, 43, 55, 73, 73, 96, 125, 125, 130, 138,138, 151, 161, 161, 167, 171, 171, 172, 173, 173, 175, 178,178, 182, 189, 189, 190, 194, 194, 198, 203, 203, 206, 213, 213, 217, 222, 222, 226, 230, 230, 235]</a:t>
            </a:r>
          </a:p>
        </p:txBody>
      </p:sp>
      <p:pic>
        <p:nvPicPr>
          <p:cNvPr id="32775" name="图片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850" y="177800"/>
            <a:ext cx="4941888" cy="311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9" name="矩形 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7" name="矩形 6"/>
          <p:cNvSpPr/>
          <p:nvPr/>
        </p:nvSpPr>
        <p:spPr>
          <a:xfrm>
            <a:off x="142875" y="1858963"/>
            <a:ext cx="5532438" cy="318611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33797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1419225"/>
            <a:ext cx="612457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文本框 5"/>
          <p:cNvSpPr txBox="1">
            <a:spLocks noChangeArrowheads="1"/>
          </p:cNvSpPr>
          <p:nvPr/>
        </p:nvSpPr>
        <p:spPr bwMode="auto">
          <a:xfrm>
            <a:off x="273050" y="2085975"/>
            <a:ext cx="5003800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sym typeface="等线" panose="02010600030101010101" pitchFamily="2" charset="-122"/>
              </a:rPr>
              <a:t>根据其坐标垫变化可以</a:t>
            </a:r>
            <a:r>
              <a:rPr lang="zh-CN" altLang="en-US" sz="1800" b="1" dirty="0">
                <a:sym typeface="等线" panose="02010600030101010101" pitchFamily="2" charset="-122"/>
              </a:rPr>
              <a:t>绘制</a:t>
            </a:r>
            <a:r>
              <a:rPr lang="zh-CN" altLang="en-US" sz="1800" dirty="0">
                <a:sym typeface="等线" panose="02010600030101010101" pitchFamily="2" charset="-122"/>
              </a:rPr>
              <a:t>其变化图，</a:t>
            </a:r>
            <a:endParaRPr lang="en-US" altLang="zh-CN" sz="1800" dirty="0">
              <a:sym typeface="等线" panose="02010600030101010101" pitchFamily="2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b="1" dirty="0">
                <a:sym typeface="等线" panose="02010600030101010101" pitchFamily="2" charset="-122"/>
              </a:rPr>
              <a:t>用抛物线对数据进行模拟</a:t>
            </a:r>
            <a:r>
              <a:rPr lang="zh-CN" altLang="en-US" sz="1800" dirty="0">
                <a:sym typeface="等线" panose="02010600030101010101" pitchFamily="2" charset="-122"/>
              </a:rPr>
              <a:t>，因为垃圾桶翻桶符合抛物线规律，即使偶尔丢帧或者出现连续几次垃圾桶翻桶，总体也不会影响趋势，因为垃圾桶的回收是一个完整的过程。</a:t>
            </a:r>
            <a:endParaRPr lang="en-US" altLang="zh-CN" sz="1800" dirty="0">
              <a:sym typeface="等线" panose="02010600030101010101" pitchFamily="2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sym typeface="等线" panose="02010600030101010101" pitchFamily="2" charset="-122"/>
              </a:rPr>
              <a:t>用这种方法可以</a:t>
            </a:r>
            <a:r>
              <a:rPr lang="zh-CN" altLang="en-US" sz="1800" b="1" dirty="0">
                <a:sym typeface="等线" panose="02010600030101010101" pitchFamily="2" charset="-122"/>
              </a:rPr>
              <a:t>过滤掉</a:t>
            </a:r>
            <a:r>
              <a:rPr lang="zh-CN" altLang="en-US" sz="1800" dirty="0">
                <a:sym typeface="等线" panose="02010600030101010101" pitchFamily="2" charset="-122"/>
              </a:rPr>
              <a:t>路面</a:t>
            </a:r>
            <a:r>
              <a:rPr lang="zh-CN" altLang="en-US" sz="1800" b="1" dirty="0">
                <a:sym typeface="等线" panose="02010600030101010101" pitchFamily="2" charset="-122"/>
              </a:rPr>
              <a:t>其他物体</a:t>
            </a:r>
            <a:r>
              <a:rPr lang="zh-CN" altLang="en-US" sz="1800" dirty="0">
                <a:sym typeface="等线" panose="02010600030101010101" pitchFamily="2" charset="-122"/>
              </a:rPr>
              <a:t>，也可以使得桶的个数统计</a:t>
            </a:r>
            <a:r>
              <a:rPr lang="zh-CN" altLang="en-US" sz="1800" b="1" dirty="0">
                <a:sym typeface="等线" panose="02010600030101010101" pitchFamily="2" charset="-122"/>
              </a:rPr>
              <a:t>更加准确</a:t>
            </a:r>
            <a:r>
              <a:rPr lang="zh-CN" altLang="en-US" sz="1800" dirty="0">
                <a:sym typeface="等线" panose="02010600030101010101" pitchFamily="2" charset="-122"/>
              </a:rPr>
              <a:t>。</a:t>
            </a:r>
            <a:endParaRPr lang="en-US" altLang="zh-CN" sz="1800" dirty="0">
              <a:sym typeface="等线" panose="02010600030101010101" pitchFamily="2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sym typeface="等线" panose="02010600030101010101" pitchFamily="2" charset="-122"/>
              </a:rPr>
              <a:t>即把识别垃圾桶高度问题的数据进行处理，对每次识别的物体进行规律筛选即可，再根据每帧图片出现左右桶颜色概率进行类别划分，</a:t>
            </a:r>
            <a:endParaRPr lang="en-US" altLang="zh-CN" sz="1800" dirty="0">
              <a:sym typeface="等线" panose="02010600030101010101" pitchFamily="2" charset="-122"/>
            </a:endParaRPr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>
                <a:sym typeface="等线" panose="02010600030101010101" pitchFamily="2" charset="-122"/>
              </a:rPr>
              <a:t>高度可以根据桶所处高度变化值范围出现高度频率而确定</a:t>
            </a:r>
            <a:endParaRPr lang="zh-CN" altLang="en-US" sz="1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770" name="TextBox 10"/>
          <p:cNvSpPr txBox="1">
            <a:spLocks noChangeArrowheads="1"/>
          </p:cNvSpPr>
          <p:nvPr/>
        </p:nvSpPr>
        <p:spPr bwMode="auto">
          <a:xfrm>
            <a:off x="0" y="762000"/>
            <a:ext cx="4250055" cy="953135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车载图像识别系统</a:t>
            </a:r>
            <a:r>
              <a:rPr lang="en-US" altLang="zh-CN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v1.0</a:t>
            </a:r>
            <a:r>
              <a:rPr lang="zh-CN" altLang="en-US" b="1" cap="small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</a:t>
            </a:r>
            <a:endParaRPr lang="zh-CN" altLang="en-US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基于高度变化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646238"/>
            <a:ext cx="12192000" cy="1325562"/>
          </a:xfrm>
          <a:prstGeom prst="round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1  </a:t>
            </a:r>
            <a:r>
              <a:rPr lang="zh-CN" altLang="en-US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项目工作总结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485900"/>
            <a:ext cx="12192000" cy="106363"/>
          </a:xfrm>
          <a:prstGeom prst="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38300" y="3705225"/>
            <a:ext cx="9542145" cy="1938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项目里程碑回顾               软件环境配置                  算法模型选择</a:t>
            </a:r>
            <a:r>
              <a:rPr lang="en-US" altLang="zh-CN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pPr eaLnBrk="1" hangingPunct="1">
              <a:defRPr/>
            </a:pPr>
            <a:endParaRPr lang="en-US" altLang="zh-CN" sz="2400" b="1" cap="small" dirty="0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系统构架设计                  </a:t>
            </a:r>
            <a:r>
              <a:rPr lang="zh-CN" altLang="en-US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数据处理与模型训练        硬件平台搭建</a:t>
            </a:r>
            <a:r>
              <a:rPr lang="en-US" altLang="zh-CN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</a:p>
          <a:p>
            <a:pPr eaLnBrk="1" hangingPunct="1">
              <a:defRPr/>
            </a:pPr>
            <a:endParaRPr lang="en-US" altLang="zh-CN" sz="2400" b="1" cap="small" dirty="0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zh-CN" altLang="en-US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实车测试与算法调试        </a:t>
            </a:r>
            <a:r>
              <a:rPr lang="zh-CN" altLang="en-US" sz="2400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文档提交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10"/>
          <p:cNvSpPr txBox="1">
            <a:spLocks noChangeArrowheads="1"/>
          </p:cNvSpPr>
          <p:nvPr/>
        </p:nvSpPr>
        <p:spPr bwMode="auto">
          <a:xfrm>
            <a:off x="1588" y="831850"/>
            <a:ext cx="3359150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识别率</a:t>
            </a:r>
          </a:p>
        </p:txBody>
      </p:sp>
      <p:sp>
        <p:nvSpPr>
          <p:cNvPr id="34819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pic>
        <p:nvPicPr>
          <p:cNvPr id="3482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031" y="2052638"/>
            <a:ext cx="9913937" cy="409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文本框 2"/>
          <p:cNvSpPr txBox="1">
            <a:spLocks noChangeArrowheads="1"/>
          </p:cNvSpPr>
          <p:nvPr/>
        </p:nvSpPr>
        <p:spPr bwMode="auto">
          <a:xfrm>
            <a:off x="409575" y="1562100"/>
            <a:ext cx="1782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第一次收桶情况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10"/>
          <p:cNvSpPr txBox="1">
            <a:spLocks noChangeArrowheads="1"/>
          </p:cNvSpPr>
          <p:nvPr/>
        </p:nvSpPr>
        <p:spPr bwMode="auto">
          <a:xfrm>
            <a:off x="1588" y="831850"/>
            <a:ext cx="3359150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识别率</a:t>
            </a:r>
          </a:p>
        </p:txBody>
      </p:sp>
      <p:sp>
        <p:nvSpPr>
          <p:cNvPr id="35843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sp>
        <p:nvSpPr>
          <p:cNvPr id="35844" name="文本框 2"/>
          <p:cNvSpPr txBox="1">
            <a:spLocks noChangeArrowheads="1"/>
          </p:cNvSpPr>
          <p:nvPr/>
        </p:nvSpPr>
        <p:spPr bwMode="auto">
          <a:xfrm>
            <a:off x="409575" y="1562100"/>
            <a:ext cx="2011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最近一次收桶情况</a:t>
            </a:r>
          </a:p>
        </p:txBody>
      </p:sp>
      <p:pic>
        <p:nvPicPr>
          <p:cNvPr id="35845" name="图片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69"/>
          <a:stretch>
            <a:fillRect/>
          </a:stretch>
        </p:blipFill>
        <p:spPr bwMode="auto">
          <a:xfrm>
            <a:off x="905532" y="2138362"/>
            <a:ext cx="10380936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Box 10"/>
          <p:cNvSpPr txBox="1">
            <a:spLocks noChangeArrowheads="1"/>
          </p:cNvSpPr>
          <p:nvPr/>
        </p:nvSpPr>
        <p:spPr bwMode="auto">
          <a:xfrm>
            <a:off x="1588" y="831850"/>
            <a:ext cx="3359150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识别率</a:t>
            </a:r>
          </a:p>
        </p:txBody>
      </p:sp>
      <p:sp>
        <p:nvSpPr>
          <p:cNvPr id="36867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33734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项目研发成果</a:t>
            </a:r>
          </a:p>
        </p:txBody>
      </p:sp>
      <p:pic>
        <p:nvPicPr>
          <p:cNvPr id="36868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488" y="177800"/>
            <a:ext cx="3373437" cy="24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文本框 2"/>
          <p:cNvSpPr txBox="1">
            <a:spLocks noChangeArrowheads="1"/>
          </p:cNvSpPr>
          <p:nvPr/>
        </p:nvSpPr>
        <p:spPr bwMode="auto">
          <a:xfrm>
            <a:off x="256902" y="2416175"/>
            <a:ext cx="4530725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1800" dirty="0"/>
              <a:t> </a:t>
            </a:r>
            <a:r>
              <a:rPr lang="zh-CN" altLang="en-US" sz="1800" dirty="0"/>
              <a:t>观察最近的数据发现，当系统刚开始运行时，算法模型误识率很高，马路上的很多物体体尤其是大色块容易被误识，通过完善算法和模型，最近一次测试中收桶率</a:t>
            </a:r>
            <a:r>
              <a:rPr lang="zh-CN" altLang="en-US" sz="1800" b="1" dirty="0"/>
              <a:t>已达到</a:t>
            </a:r>
            <a:r>
              <a:rPr lang="en-US" altLang="zh-CN" sz="1800" b="1" dirty="0"/>
              <a:t>94</a:t>
            </a:r>
            <a:r>
              <a:rPr lang="zh-CN" altLang="en-US" sz="1800" dirty="0"/>
              <a:t>，规格误识率也降低不少，颜色本身误识率还是存在，道路上的误识现象已经解决。</a:t>
            </a:r>
            <a:endParaRPr lang="en-US" altLang="zh-CN" sz="1800" dirty="0"/>
          </a:p>
          <a:p>
            <a:pPr marL="285750" indent="-285750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1800" dirty="0"/>
              <a:t>通过</a:t>
            </a:r>
            <a:r>
              <a:rPr lang="zh-CN" altLang="en-US" sz="1800" b="1" dirty="0"/>
              <a:t>进一步的优化</a:t>
            </a:r>
            <a:r>
              <a:rPr lang="zh-CN" altLang="en-US" sz="1800" dirty="0"/>
              <a:t>，方法准确率</a:t>
            </a:r>
            <a:r>
              <a:rPr lang="zh-CN" altLang="en-US" sz="1800" b="1" dirty="0"/>
              <a:t>还有较大提升空间</a:t>
            </a:r>
            <a:r>
              <a:rPr lang="zh-CN" altLang="en-US" sz="1800" dirty="0"/>
              <a:t>，主要是要提高模型精度和改进识别机制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5437503" y="2645000"/>
          <a:ext cx="5907405" cy="36550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646238"/>
            <a:ext cx="12192000" cy="1325562"/>
          </a:xfrm>
          <a:prstGeom prst="round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3  </a:t>
            </a:r>
            <a:r>
              <a:rPr lang="zh-CN" altLang="en-US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项目问题汇总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485900"/>
            <a:ext cx="12192000" cy="106363"/>
          </a:xfrm>
          <a:prstGeom prst="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Copyright Notice"/>
          <p:cNvSpPr/>
          <p:nvPr/>
        </p:nvSpPr>
        <p:spPr bwMode="auto">
          <a:xfrm>
            <a:off x="4440555" y="3830955"/>
            <a:ext cx="4300855" cy="115570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数据问题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设备及环境问题</a:t>
            </a:r>
            <a:endParaRPr lang="en-US" altLang="zh-CN" sz="2400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en-US" altLang="zh-CN" sz="2400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沟通问题</a:t>
            </a: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03225" y="1786870"/>
            <a:ext cx="10791825" cy="3842349"/>
            <a:chOff x="554038" y="1644981"/>
            <a:chExt cx="10791825" cy="3842349"/>
          </a:xfrm>
        </p:grpSpPr>
        <p:sp>
          <p:nvSpPr>
            <p:cNvPr id="38915" name="文本框 3"/>
            <p:cNvSpPr txBox="1">
              <a:spLocks noChangeArrowheads="1"/>
            </p:cNvSpPr>
            <p:nvPr/>
          </p:nvSpPr>
          <p:spPr bwMode="auto">
            <a:xfrm>
              <a:off x="2806700" y="1706127"/>
              <a:ext cx="8315325" cy="1004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目前收运车只有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两台车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安装好了配置好的摄像头，获取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数据量十分有限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，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2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台车作业时间也只有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早上作业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，作业时间过短，也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没办法收集到下午，傍晚乃至晚上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的数据</a:t>
              </a:r>
            </a:p>
          </p:txBody>
        </p:sp>
        <p:sp>
          <p:nvSpPr>
            <p:cNvPr id="38916" name="文本框 5"/>
            <p:cNvSpPr txBox="1">
              <a:spLocks noChangeArrowheads="1"/>
            </p:cNvSpPr>
            <p:nvPr/>
          </p:nvSpPr>
          <p:spPr bwMode="auto">
            <a:xfrm>
              <a:off x="2805113" y="4783739"/>
              <a:ext cx="8275637" cy="375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行车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每台车也基本是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固定的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，会导致数据样本的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多态性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受到影响</a:t>
              </a:r>
            </a:p>
          </p:txBody>
        </p:sp>
        <p:sp>
          <p:nvSpPr>
            <p:cNvPr id="38917" name="文本框 7"/>
            <p:cNvSpPr txBox="1">
              <a:spLocks noChangeArrowheads="1"/>
            </p:cNvSpPr>
            <p:nvPr/>
          </p:nvSpPr>
          <p:spPr bwMode="auto">
            <a:xfrm>
              <a:off x="2820193" y="3231278"/>
              <a:ext cx="8288338" cy="755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垃圾收运车收集的数据当中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绝大部分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是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绿色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的桶，其他颜色的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红桶，蓝桶，黑桶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的</a:t>
              </a:r>
              <a:r>
                <a:rPr lang="zh-CN" altLang="en-US" sz="18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数据量太少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，样本之间颜色不平衡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,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  <a:sym typeface="等线" panose="02010600030101010101" pitchFamily="2" charset="-122"/>
                </a:rPr>
                <a:t>训练模型容易过拟合，误识率较高</a:t>
              </a:r>
            </a:p>
          </p:txBody>
        </p:sp>
        <p:sp>
          <p:nvSpPr>
            <p:cNvPr id="9" name="五边形 8"/>
            <p:cNvSpPr/>
            <p:nvPr/>
          </p:nvSpPr>
          <p:spPr>
            <a:xfrm>
              <a:off x="554038" y="1962260"/>
              <a:ext cx="21082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8919" name="文本框 9"/>
            <p:cNvSpPr txBox="1">
              <a:spLocks noChangeArrowheads="1"/>
            </p:cNvSpPr>
            <p:nvPr/>
          </p:nvSpPr>
          <p:spPr bwMode="auto">
            <a:xfrm>
              <a:off x="657498" y="2040790"/>
              <a:ext cx="1965325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样本数量过少</a:t>
              </a:r>
            </a:p>
          </p:txBody>
        </p:sp>
        <p:sp>
          <p:nvSpPr>
            <p:cNvPr id="11" name="五边形 10"/>
            <p:cNvSpPr/>
            <p:nvPr/>
          </p:nvSpPr>
          <p:spPr>
            <a:xfrm>
              <a:off x="554038" y="3294063"/>
              <a:ext cx="2108200" cy="54768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r>
                <a:rPr lang="zh-CN" altLang="en-US" sz="2000" b="1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颜色分布不平衡</a:t>
              </a:r>
            </a:p>
          </p:txBody>
        </p:sp>
        <p:sp>
          <p:nvSpPr>
            <p:cNvPr id="14" name="五边形 13"/>
            <p:cNvSpPr/>
            <p:nvPr/>
          </p:nvSpPr>
          <p:spPr>
            <a:xfrm>
              <a:off x="554038" y="4721716"/>
              <a:ext cx="2147615" cy="547687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38922" name="文本框 14"/>
            <p:cNvSpPr txBox="1">
              <a:spLocks noChangeArrowheads="1"/>
            </p:cNvSpPr>
            <p:nvPr/>
          </p:nvSpPr>
          <p:spPr bwMode="auto">
            <a:xfrm>
              <a:off x="600021" y="4796329"/>
              <a:ext cx="1706562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路径规划单一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806700" y="1644981"/>
              <a:ext cx="8539163" cy="118268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17" name="矩形 16"/>
            <p:cNvSpPr/>
            <p:nvPr/>
          </p:nvSpPr>
          <p:spPr>
            <a:xfrm>
              <a:off x="2763263" y="3063712"/>
              <a:ext cx="8540750" cy="1182688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4" name="矩形 23"/>
            <p:cNvSpPr/>
            <p:nvPr/>
          </p:nvSpPr>
          <p:spPr>
            <a:xfrm>
              <a:off x="2763263" y="4482443"/>
              <a:ext cx="8582600" cy="100488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sp>
        <p:nvSpPr>
          <p:cNvPr id="38926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0365" cy="522287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数据问题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298450" y="2270126"/>
            <a:ext cx="62484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）摄像头是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480p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分辨率是是352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288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摄像头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精度较低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，这样获取的视频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质量较为模糊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，获取图片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帧也不够清晰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，这样训练时可能会对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模型精度造成影响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）现在的摄像头还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不具备夜晚摄像能力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，可能后期还需要再去调整设备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）摄像头目前的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位置并不合适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，仍能够拍到路面垃圾桶，需要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支架进行调整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摄像头以后的固定位置要求较高，还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需要再次评估</a:t>
            </a:r>
          </a:p>
        </p:txBody>
      </p:sp>
      <p:sp>
        <p:nvSpPr>
          <p:cNvPr id="9" name="五边形 8"/>
          <p:cNvSpPr/>
          <p:nvPr/>
        </p:nvSpPr>
        <p:spPr>
          <a:xfrm>
            <a:off x="298450" y="1528763"/>
            <a:ext cx="2070100" cy="5397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9941" name="文本框 9"/>
          <p:cNvSpPr txBox="1">
            <a:spLocks noChangeArrowheads="1"/>
          </p:cNvSpPr>
          <p:nvPr/>
        </p:nvSpPr>
        <p:spPr bwMode="auto">
          <a:xfrm>
            <a:off x="403225" y="1599710"/>
            <a:ext cx="19653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</a:t>
            </a:r>
          </a:p>
        </p:txBody>
      </p:sp>
      <p:sp>
        <p:nvSpPr>
          <p:cNvPr id="7" name="矩形 6"/>
          <p:cNvSpPr/>
          <p:nvPr/>
        </p:nvSpPr>
        <p:spPr>
          <a:xfrm>
            <a:off x="298450" y="2224088"/>
            <a:ext cx="6411912" cy="26479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9943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2287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设备问题</a:t>
            </a:r>
          </a:p>
        </p:txBody>
      </p:sp>
      <p:pic>
        <p:nvPicPr>
          <p:cNvPr id="3994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3875" y="133020"/>
            <a:ext cx="5238750" cy="622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组合 9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1" name="矩形 10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2287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设备问题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03225" y="1728295"/>
            <a:ext cx="9351689" cy="3992560"/>
            <a:chOff x="298450" y="1535906"/>
            <a:chExt cx="9351689" cy="3992560"/>
          </a:xfrm>
        </p:grpSpPr>
        <p:sp>
          <p:nvSpPr>
            <p:cNvPr id="9" name="五边形 8"/>
            <p:cNvSpPr/>
            <p:nvPr/>
          </p:nvSpPr>
          <p:spPr>
            <a:xfrm>
              <a:off x="298450" y="1790617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2490514" y="15359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五边形 4"/>
            <p:cNvSpPr/>
            <p:nvPr/>
          </p:nvSpPr>
          <p:spPr>
            <a:xfrm>
              <a:off x="307485" y="3262311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67" name="文本框 9"/>
            <p:cNvSpPr txBox="1">
              <a:spLocks noChangeArrowheads="1"/>
            </p:cNvSpPr>
            <p:nvPr/>
          </p:nvSpPr>
          <p:spPr bwMode="auto">
            <a:xfrm>
              <a:off x="350837" y="1881037"/>
              <a:ext cx="1965325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usb</a:t>
              </a: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延长线</a:t>
              </a:r>
            </a:p>
          </p:txBody>
        </p:sp>
        <p:sp>
          <p:nvSpPr>
            <p:cNvPr id="40968" name="文本框 9"/>
            <p:cNvSpPr txBox="1">
              <a:spLocks noChangeArrowheads="1"/>
            </p:cNvSpPr>
            <p:nvPr/>
          </p:nvSpPr>
          <p:spPr bwMode="auto">
            <a:xfrm>
              <a:off x="307485" y="3329946"/>
              <a:ext cx="1965325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设备散热问题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2490514" y="29456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0" name="文本框 10"/>
            <p:cNvSpPr txBox="1">
              <a:spLocks noChangeArrowheads="1"/>
            </p:cNvSpPr>
            <p:nvPr/>
          </p:nvSpPr>
          <p:spPr bwMode="auto">
            <a:xfrm>
              <a:off x="2535785" y="1670542"/>
              <a:ext cx="6297613" cy="922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 err="1"/>
                <a:t>usb</a:t>
              </a:r>
              <a:r>
                <a:rPr lang="zh-CN" altLang="en-US" sz="1800" b="1" dirty="0"/>
                <a:t>延长线过长</a:t>
              </a:r>
              <a:r>
                <a:rPr lang="zh-CN" altLang="en-US" sz="1800" dirty="0"/>
                <a:t>，会导致传输</a:t>
              </a:r>
              <a:r>
                <a:rPr lang="zh-CN" altLang="en-US" sz="1800" b="1" dirty="0"/>
                <a:t>图像帧率严重下降</a:t>
              </a:r>
              <a:r>
                <a:rPr lang="zh-CN" altLang="en-US" sz="1800" dirty="0"/>
                <a:t>，虽然现在用了增强线，但是还是会有一定程度的</a:t>
              </a:r>
              <a:r>
                <a:rPr lang="zh-CN" altLang="en-US" sz="1800" b="1" dirty="0"/>
                <a:t>信号衰减和延时</a:t>
              </a:r>
              <a:r>
                <a:rPr lang="zh-CN" altLang="en-US" sz="1800" dirty="0"/>
                <a:t>，这个问题也</a:t>
              </a:r>
              <a:r>
                <a:rPr lang="zh-CN" altLang="en-US" sz="1800" b="1" dirty="0"/>
                <a:t>有待解决</a:t>
              </a:r>
            </a:p>
          </p:txBody>
        </p:sp>
        <p:sp>
          <p:nvSpPr>
            <p:cNvPr id="40971" name="文本框 11"/>
            <p:cNvSpPr txBox="1">
              <a:spLocks noChangeArrowheads="1"/>
            </p:cNvSpPr>
            <p:nvPr/>
          </p:nvSpPr>
          <p:spPr bwMode="auto">
            <a:xfrm>
              <a:off x="2535785" y="3209924"/>
              <a:ext cx="687880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目前设备并没有使用任何</a:t>
              </a:r>
              <a:r>
                <a:rPr lang="zh-CN" altLang="en-US" sz="1800" b="1" dirty="0"/>
                <a:t>散热设备</a:t>
              </a:r>
              <a:r>
                <a:rPr lang="zh-CN" altLang="en-US" sz="1800" dirty="0"/>
                <a:t>，现在天气不是很热，但是为了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设备正常运行，这个问题</a:t>
              </a:r>
              <a:r>
                <a:rPr lang="zh-CN" altLang="en-US" sz="1800" b="1" dirty="0"/>
                <a:t>需要考虑</a:t>
              </a:r>
            </a:p>
          </p:txBody>
        </p:sp>
        <p:sp>
          <p:nvSpPr>
            <p:cNvPr id="13" name="五边形 12"/>
            <p:cNvSpPr/>
            <p:nvPr/>
          </p:nvSpPr>
          <p:spPr>
            <a:xfrm>
              <a:off x="298450" y="4650196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3" name="文本框 9"/>
            <p:cNvSpPr txBox="1">
              <a:spLocks noChangeArrowheads="1"/>
            </p:cNvSpPr>
            <p:nvPr/>
          </p:nvSpPr>
          <p:spPr bwMode="auto">
            <a:xfrm>
              <a:off x="350836" y="4734005"/>
              <a:ext cx="1965325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zh-CN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包装问题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2452689" y="4355305"/>
              <a:ext cx="7197450" cy="117316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5" name="文本框 15"/>
            <p:cNvSpPr txBox="1">
              <a:spLocks noChangeArrowheads="1"/>
            </p:cNvSpPr>
            <p:nvPr/>
          </p:nvSpPr>
          <p:spPr bwMode="auto">
            <a:xfrm>
              <a:off x="2535785" y="4597809"/>
              <a:ext cx="687880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设备处于</a:t>
              </a:r>
              <a:r>
                <a:rPr lang="zh-CN" altLang="en-US" sz="1800" b="1" dirty="0"/>
                <a:t>实验阶段</a:t>
              </a:r>
              <a:r>
                <a:rPr lang="zh-CN" altLang="en-US" sz="1800" dirty="0"/>
                <a:t>，包装不够精美，生产体系也不够完整，需要想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办法解决以后</a:t>
              </a:r>
              <a:r>
                <a:rPr lang="zh-CN" altLang="en-US" sz="1800" b="1" dirty="0"/>
                <a:t>批量生产的问题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sp>
        <p:nvSpPr>
          <p:cNvPr id="39939" name="文本框 3"/>
          <p:cNvSpPr txBox="1">
            <a:spLocks noChangeArrowheads="1"/>
          </p:cNvSpPr>
          <p:nvPr/>
        </p:nvSpPr>
        <p:spPr bwMode="auto">
          <a:xfrm>
            <a:off x="298450" y="2270126"/>
            <a:ext cx="6248400" cy="18993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   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如图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在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阴雨天气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下，雨水会打湿摄像头，使得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摄像头模糊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，获取的图片参照物受到影响，这种情况下识别率会严重降低。图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也是阴雨天气，虽然摄像头没有被污染，但是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光线严重不足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，图中所示两个桶人眼也很难仔细分辨，这种情况的识别对准确度也会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造成一定影响，利用迁移学习来解决。</a:t>
            </a:r>
            <a:endParaRPr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  <p:sp>
        <p:nvSpPr>
          <p:cNvPr id="9" name="五边形 8"/>
          <p:cNvSpPr/>
          <p:nvPr/>
        </p:nvSpPr>
        <p:spPr>
          <a:xfrm>
            <a:off x="298450" y="1529080"/>
            <a:ext cx="2487930" cy="5397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9941" name="文本框 9"/>
          <p:cNvSpPr txBox="1">
            <a:spLocks noChangeArrowheads="1"/>
          </p:cNvSpPr>
          <p:nvPr/>
        </p:nvSpPr>
        <p:spPr bwMode="auto">
          <a:xfrm>
            <a:off x="403225" y="1599565"/>
            <a:ext cx="2383790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各种复杂环境问题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298450" y="2224088"/>
            <a:ext cx="6411912" cy="26479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39943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环境问题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1" name="矩形 10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110" y="342900"/>
            <a:ext cx="3845560" cy="30467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745" y="3694430"/>
            <a:ext cx="4062095" cy="28232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43670" y="93980"/>
            <a:ext cx="59753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B0F0"/>
                </a:solidFill>
              </a:rPr>
              <a:t>图</a:t>
            </a:r>
            <a:r>
              <a:rPr lang="en-US" altLang="zh-CN" sz="160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55125" y="3389630"/>
            <a:ext cx="5257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00B0F0"/>
                </a:solidFill>
              </a:rPr>
              <a:t>图</a:t>
            </a:r>
            <a:r>
              <a:rPr lang="en-US" altLang="zh-CN" sz="1600">
                <a:solidFill>
                  <a:srgbClr val="00B0F0"/>
                </a:solidFill>
              </a:rPr>
              <a:t>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sp>
        <p:nvSpPr>
          <p:cNvPr id="41987" name="文本框 3"/>
          <p:cNvSpPr txBox="1">
            <a:spLocks noChangeArrowheads="1"/>
          </p:cNvSpPr>
          <p:nvPr/>
        </p:nvSpPr>
        <p:spPr bwMode="auto">
          <a:xfrm>
            <a:off x="2819400" y="1408113"/>
            <a:ext cx="8315325" cy="161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1.</a:t>
            </a:r>
            <a:r>
              <a:rPr lang="zh-CN" altLang="en-US" sz="1800" dirty="0"/>
              <a:t>目前</a:t>
            </a:r>
            <a:r>
              <a:rPr lang="zh-CN" altLang="en-US" sz="1800" b="1" dirty="0"/>
              <a:t>模型精度</a:t>
            </a:r>
            <a:r>
              <a:rPr lang="zh-CN" altLang="en-US" sz="1800" dirty="0"/>
              <a:t>还不够，数据量增多之后，</a:t>
            </a:r>
            <a:r>
              <a:rPr lang="zh-CN" altLang="en-US" sz="1800" b="1" dirty="0"/>
              <a:t>如何调优减少误识率</a:t>
            </a:r>
            <a:r>
              <a:rPr lang="zh-CN" altLang="en-US" sz="1800" dirty="0"/>
              <a:t>，是的模型更加精确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2.</a:t>
            </a:r>
            <a:r>
              <a:rPr lang="zh-CN" altLang="en-US" sz="1800" dirty="0"/>
              <a:t>训练样本</a:t>
            </a:r>
            <a:r>
              <a:rPr lang="zh-CN" altLang="en-US" sz="1800" b="1" dirty="0"/>
              <a:t>正负样本比例</a:t>
            </a:r>
            <a:r>
              <a:rPr lang="zh-CN" altLang="en-US" sz="1800" dirty="0"/>
              <a:t>，使用</a:t>
            </a:r>
            <a:r>
              <a:rPr lang="zh-CN" altLang="en-US" sz="1800" b="1" dirty="0"/>
              <a:t>图片尺寸</a:t>
            </a:r>
            <a:r>
              <a:rPr lang="zh-CN" altLang="en-US" sz="1800" dirty="0"/>
              <a:t>影像，模型基于</a:t>
            </a:r>
            <a:r>
              <a:rPr lang="zh-CN" altLang="en-US" sz="1800" b="1" dirty="0"/>
              <a:t>不同场景</a:t>
            </a:r>
            <a:r>
              <a:rPr lang="zh-CN" altLang="en-US" sz="1800" dirty="0"/>
              <a:t>的精度不同也需要考虑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</p:txBody>
      </p:sp>
      <p:sp>
        <p:nvSpPr>
          <p:cNvPr id="41988" name="文本框 7"/>
          <p:cNvSpPr txBox="1">
            <a:spLocks noChangeArrowheads="1"/>
          </p:cNvSpPr>
          <p:nvPr/>
        </p:nvSpPr>
        <p:spPr bwMode="auto">
          <a:xfrm>
            <a:off x="2825750" y="2930525"/>
            <a:ext cx="8288338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1.</a:t>
            </a:r>
            <a:r>
              <a:rPr lang="zh-CN" altLang="en-US" sz="1800" dirty="0">
                <a:sym typeface="等线" panose="02010600030101010101" pitchFamily="2" charset="-122"/>
              </a:rPr>
              <a:t>数据</a:t>
            </a:r>
            <a:r>
              <a:rPr lang="zh-CN" altLang="en-US" sz="1800" b="1" dirty="0">
                <a:sym typeface="等线" panose="02010600030101010101" pitchFamily="2" charset="-122"/>
              </a:rPr>
              <a:t>并不严格符合递增或者递减</a:t>
            </a:r>
            <a:r>
              <a:rPr lang="zh-CN" altLang="en-US" sz="1800" dirty="0">
                <a:sym typeface="等线" panose="02010600030101010101" pitchFamily="2" charset="-122"/>
              </a:rPr>
              <a:t>的情况</a:t>
            </a:r>
            <a:endParaRPr lang="zh-CN" altLang="en-US" sz="18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2.</a:t>
            </a:r>
            <a:r>
              <a:rPr lang="zh-CN" altLang="en-US" sz="1800" dirty="0">
                <a:sym typeface="等线" panose="02010600030101010101" pitchFamily="2" charset="-122"/>
              </a:rPr>
              <a:t>视频流获取的时候出现</a:t>
            </a:r>
            <a:r>
              <a:rPr lang="zh-CN" altLang="en-US" sz="1800" b="1" dirty="0">
                <a:sym typeface="等线" panose="02010600030101010101" pitchFamily="2" charset="-122"/>
              </a:rPr>
              <a:t>丢帧情况</a:t>
            </a:r>
            <a:r>
              <a:rPr lang="zh-CN" altLang="en-US" sz="1800" dirty="0">
                <a:sym typeface="等线" panose="02010600030101010101" pitchFamily="2" charset="-122"/>
              </a:rPr>
              <a:t>或者识别本身无法识别的情况</a:t>
            </a:r>
            <a:endParaRPr lang="zh-CN" altLang="en-US" sz="18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3.</a:t>
            </a:r>
            <a:r>
              <a:rPr lang="zh-CN" altLang="en-US" sz="1800" dirty="0">
                <a:sym typeface="等线" panose="02010600030101010101" pitchFamily="2" charset="-122"/>
              </a:rPr>
              <a:t>垃圾桶翻</a:t>
            </a:r>
            <a:r>
              <a:rPr lang="zh-CN" altLang="en-US" sz="1800" b="1" dirty="0">
                <a:sym typeface="等线" panose="02010600030101010101" pitchFamily="2" charset="-122"/>
              </a:rPr>
              <a:t>上去后停留</a:t>
            </a:r>
            <a:r>
              <a:rPr lang="zh-CN" altLang="en-US" sz="1800" dirty="0">
                <a:sym typeface="等线" panose="02010600030101010101" pitchFamily="2" charset="-122"/>
              </a:rPr>
              <a:t>的情况</a:t>
            </a:r>
            <a:endParaRPr lang="zh-CN" altLang="en-US" sz="18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4.</a:t>
            </a:r>
            <a:r>
              <a:rPr lang="zh-CN" altLang="en-US" sz="1800" dirty="0">
                <a:sym typeface="等线" panose="02010600030101010101" pitchFamily="2" charset="-122"/>
              </a:rPr>
              <a:t>垃圾桶翻</a:t>
            </a:r>
            <a:r>
              <a:rPr lang="zh-CN" altLang="en-US" sz="1800" b="1" dirty="0">
                <a:sym typeface="等线" panose="02010600030101010101" pitchFamily="2" charset="-122"/>
              </a:rPr>
              <a:t>上去后不断翻上翻下</a:t>
            </a:r>
            <a:r>
              <a:rPr lang="zh-CN" altLang="en-US" sz="1800" dirty="0">
                <a:sym typeface="等线" panose="02010600030101010101" pitchFamily="2" charset="-122"/>
              </a:rPr>
              <a:t>的情况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5.</a:t>
            </a:r>
            <a:r>
              <a:rPr lang="zh-CN" altLang="en-US" sz="1800" dirty="0">
                <a:sym typeface="等线" panose="02010600030101010101" pitchFamily="2" charset="-122"/>
              </a:rPr>
              <a:t>不通过物理触发机制，如何</a:t>
            </a:r>
            <a:r>
              <a:rPr lang="zh-CN" altLang="en-US" sz="1800" b="1" dirty="0">
                <a:sym typeface="等线" panose="02010600030101010101" pitchFamily="2" charset="-122"/>
              </a:rPr>
              <a:t>更加精确判别初始点和终止点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6.</a:t>
            </a:r>
            <a:r>
              <a:rPr lang="zh-CN" altLang="en-US" sz="1800" dirty="0">
                <a:sym typeface="等线" panose="02010600030101010101" pitchFamily="2" charset="-122"/>
              </a:rPr>
              <a:t>时间规定是否</a:t>
            </a:r>
            <a:r>
              <a:rPr lang="zh-CN" altLang="en-US" sz="1800" b="1" dirty="0">
                <a:sym typeface="等线" panose="02010600030101010101" pitchFamily="2" charset="-122"/>
              </a:rPr>
              <a:t>太多主观，没有严格考察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ym typeface="等线" panose="02010600030101010101" pitchFamily="2" charset="-122"/>
              </a:rPr>
              <a:t>7.</a:t>
            </a:r>
            <a:r>
              <a:rPr lang="zh-CN" altLang="en-US" sz="1800" b="1" dirty="0">
                <a:sym typeface="等线" panose="02010600030101010101" pitchFamily="2" charset="-122"/>
              </a:rPr>
              <a:t>规格识别</a:t>
            </a:r>
            <a:r>
              <a:rPr lang="zh-CN" altLang="en-US" sz="1800" dirty="0">
                <a:sym typeface="等线" panose="02010600030101010101" pitchFamily="2" charset="-122"/>
              </a:rPr>
              <a:t>算法太过严苛无法精确识别，通过视频本身很难处理，是否需要垃圾桶本身再加标志</a:t>
            </a:r>
          </a:p>
        </p:txBody>
      </p:sp>
      <p:sp>
        <p:nvSpPr>
          <p:cNvPr id="9" name="五边形 8"/>
          <p:cNvSpPr/>
          <p:nvPr/>
        </p:nvSpPr>
        <p:spPr>
          <a:xfrm>
            <a:off x="438150" y="1749425"/>
            <a:ext cx="2070100" cy="5397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990" name="文本框 9"/>
          <p:cNvSpPr txBox="1">
            <a:spLocks noChangeArrowheads="1"/>
          </p:cNvSpPr>
          <p:nvPr/>
        </p:nvSpPr>
        <p:spPr bwMode="auto">
          <a:xfrm>
            <a:off x="403225" y="1819275"/>
            <a:ext cx="19653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模型精度</a:t>
            </a:r>
          </a:p>
        </p:txBody>
      </p:sp>
      <p:sp>
        <p:nvSpPr>
          <p:cNvPr id="11" name="五边形 10"/>
          <p:cNvSpPr/>
          <p:nvPr/>
        </p:nvSpPr>
        <p:spPr>
          <a:xfrm>
            <a:off x="438150" y="3646487"/>
            <a:ext cx="2106613" cy="5476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识别统计算法</a:t>
            </a:r>
          </a:p>
        </p:txBody>
      </p:sp>
      <p:sp>
        <p:nvSpPr>
          <p:cNvPr id="7" name="矩形 6"/>
          <p:cNvSpPr/>
          <p:nvPr/>
        </p:nvSpPr>
        <p:spPr>
          <a:xfrm>
            <a:off x="2697163" y="1201738"/>
            <a:ext cx="8666162" cy="153511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17" name="矩形 16"/>
          <p:cNvSpPr/>
          <p:nvPr/>
        </p:nvSpPr>
        <p:spPr>
          <a:xfrm>
            <a:off x="2697163" y="2860675"/>
            <a:ext cx="8596312" cy="25971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994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2287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算法问题</a:t>
            </a:r>
          </a:p>
        </p:txBody>
      </p:sp>
      <p:sp>
        <p:nvSpPr>
          <p:cNvPr id="2" name="五边形 1"/>
          <p:cNvSpPr/>
          <p:nvPr/>
        </p:nvSpPr>
        <p:spPr>
          <a:xfrm>
            <a:off x="400050" y="5779293"/>
            <a:ext cx="2108200" cy="547688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r>
              <a: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</a:rPr>
              <a:t>批量部署</a:t>
            </a:r>
          </a:p>
        </p:txBody>
      </p:sp>
      <p:sp>
        <p:nvSpPr>
          <p:cNvPr id="3" name="矩形 2"/>
          <p:cNvSpPr/>
          <p:nvPr/>
        </p:nvSpPr>
        <p:spPr>
          <a:xfrm>
            <a:off x="2717800" y="5540375"/>
            <a:ext cx="8555038" cy="12192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1997" name="文本框 3"/>
          <p:cNvSpPr txBox="1">
            <a:spLocks noChangeArrowheads="1"/>
          </p:cNvSpPr>
          <p:nvPr/>
        </p:nvSpPr>
        <p:spPr bwMode="auto">
          <a:xfrm>
            <a:off x="2825750" y="5827712"/>
            <a:ext cx="40511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1.</a:t>
            </a:r>
            <a:r>
              <a:rPr lang="zh-CN" altLang="en-US" sz="1800" b="1" dirty="0"/>
              <a:t>如何快速部署</a:t>
            </a:r>
            <a:r>
              <a:rPr lang="zh-CN" altLang="en-US" sz="1800" dirty="0"/>
              <a:t>环境和系统到每台车上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/>
              <a:t>2.</a:t>
            </a:r>
            <a:r>
              <a:rPr lang="zh-CN" altLang="en-US" sz="1800" b="1" dirty="0"/>
              <a:t>如果快速更新模型</a:t>
            </a:r>
            <a:r>
              <a:rPr lang="zh-CN" altLang="en-US" sz="1800" dirty="0"/>
              <a:t>到每台车上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6" name="矩形 15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项目汇总问题</a:t>
            </a:r>
          </a:p>
        </p:txBody>
      </p:sp>
      <p:sp>
        <p:nvSpPr>
          <p:cNvPr id="9" name="五边形 8"/>
          <p:cNvSpPr/>
          <p:nvPr/>
        </p:nvSpPr>
        <p:spPr>
          <a:xfrm>
            <a:off x="438150" y="2435224"/>
            <a:ext cx="2070100" cy="53975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3012" name="文本框 9"/>
          <p:cNvSpPr txBox="1">
            <a:spLocks noChangeArrowheads="1"/>
          </p:cNvSpPr>
          <p:nvPr/>
        </p:nvSpPr>
        <p:spPr bwMode="auto">
          <a:xfrm>
            <a:off x="403225" y="2505074"/>
            <a:ext cx="1965325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沟通问题</a:t>
            </a:r>
          </a:p>
        </p:txBody>
      </p:sp>
      <p:sp>
        <p:nvSpPr>
          <p:cNvPr id="7" name="矩形 6"/>
          <p:cNvSpPr/>
          <p:nvPr/>
        </p:nvSpPr>
        <p:spPr>
          <a:xfrm>
            <a:off x="2557463" y="1905000"/>
            <a:ext cx="8555037" cy="165735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sp>
        <p:nvSpPr>
          <p:cNvPr id="43014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2287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沟通问题</a:t>
            </a:r>
          </a:p>
        </p:txBody>
      </p:sp>
      <p:sp>
        <p:nvSpPr>
          <p:cNvPr id="43015" name="文本框 5"/>
          <p:cNvSpPr txBox="1">
            <a:spLocks noChangeArrowheads="1"/>
          </p:cNvSpPr>
          <p:nvPr/>
        </p:nvSpPr>
        <p:spPr bwMode="auto">
          <a:xfrm>
            <a:off x="2927350" y="2273300"/>
            <a:ext cx="77898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由于</a:t>
            </a:r>
            <a:r>
              <a:rPr lang="zh-CN" altLang="en-US" sz="1800" b="1" dirty="0"/>
              <a:t>距离较远</a:t>
            </a:r>
            <a:r>
              <a:rPr lang="zh-CN" altLang="en-US" sz="1800" dirty="0"/>
              <a:t>，来回每次调试设备和部署新环境需要花费大量时间，</a:t>
            </a:r>
            <a:endParaRPr lang="en-US" altLang="zh-CN" sz="1800" dirty="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/>
              <a:t>训练模型中，</a:t>
            </a:r>
            <a:r>
              <a:rPr lang="zh-CN" altLang="en-US" sz="1800" b="1" dirty="0"/>
              <a:t>标记数据也会浪费不少时间</a:t>
            </a:r>
            <a:r>
              <a:rPr lang="zh-CN" altLang="en-US" sz="1800" dirty="0"/>
              <a:t>，目前因为</a:t>
            </a:r>
            <a:r>
              <a:rPr lang="zh-CN" altLang="en-US" sz="1800" b="1" dirty="0"/>
              <a:t>实际场景中红蓝黑桶量较少，因此获取的数据也不全面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1" name="矩形 10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10"/>
          <p:cNvSpPr txBox="1">
            <a:spLocks noChangeArrowheads="1"/>
          </p:cNvSpPr>
          <p:nvPr/>
        </p:nvSpPr>
        <p:spPr bwMode="auto">
          <a:xfrm>
            <a:off x="0" y="821055"/>
            <a:ext cx="3117850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项目里程碑回顾</a:t>
            </a:r>
            <a:r>
              <a:rPr lang="zh-CN" altLang="en-US" b="1" cap="small" dirty="0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zh-CN" altLang="zh-CN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2" name="文本框 17"/>
          <p:cNvSpPr txBox="1">
            <a:spLocks noChangeArrowheads="1"/>
          </p:cNvSpPr>
          <p:nvPr/>
        </p:nvSpPr>
        <p:spPr bwMode="auto">
          <a:xfrm>
            <a:off x="-317" y="100330"/>
            <a:ext cx="33734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b="1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 dirty="0">
              <a:solidFill>
                <a:srgbClr val="014C8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3" name="矩形 2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" y="1403350"/>
            <a:ext cx="10810875" cy="506857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0" y="1646238"/>
            <a:ext cx="12192000" cy="1325562"/>
          </a:xfrm>
          <a:prstGeom prst="round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4  </a:t>
            </a:r>
            <a:r>
              <a:rPr lang="zh-CN" altLang="en-US" sz="3600" noProof="1">
                <a:solidFill>
                  <a:srgbClr val="FFFFFF"/>
                </a:solidFill>
                <a:latin typeface="Impact" panose="020B0806030902050204" pitchFamily="34" charset="0"/>
                <a:ea typeface="Arial Unicode MS" pitchFamily="34" charset="-122"/>
              </a:rPr>
              <a:t>项目后续计划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485900"/>
            <a:ext cx="12192000" cy="106363"/>
          </a:xfrm>
          <a:prstGeom prst="rect">
            <a:avLst/>
          </a:prstGeom>
          <a:solidFill>
            <a:srgbClr val="014C8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Copyright Notice"/>
          <p:cNvSpPr/>
          <p:nvPr/>
        </p:nvSpPr>
        <p:spPr bwMode="auto">
          <a:xfrm>
            <a:off x="3949700" y="3919220"/>
            <a:ext cx="6362065" cy="1155700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3970" tIns="24295" rIns="53970" bIns="24295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计划清单         设备改造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样本改造</a:t>
            </a:r>
            <a:endParaRPr lang="en-US" altLang="zh-CN" sz="2400" b="1" cap="small" noProof="1">
              <a:solidFill>
                <a:srgbClr val="087F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  <a:p>
            <a:pPr>
              <a:defRPr/>
            </a:pP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系统改进</a:t>
            </a:r>
            <a:r>
              <a:rPr lang="en-US" altLang="zh-CN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sz="2400" b="1" cap="small" noProof="1">
                <a:solidFill>
                  <a:srgbClr val="087F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任务协调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项目后续计划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75" y="1615440"/>
            <a:ext cx="10275570" cy="449199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项目后续计划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322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改造计划</a:t>
            </a:r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42639" y="1728295"/>
            <a:ext cx="9351689" cy="3992560"/>
            <a:chOff x="298450" y="1535906"/>
            <a:chExt cx="9351689" cy="3992560"/>
          </a:xfrm>
        </p:grpSpPr>
        <p:sp>
          <p:nvSpPr>
            <p:cNvPr id="9" name="五边形 8"/>
            <p:cNvSpPr/>
            <p:nvPr/>
          </p:nvSpPr>
          <p:spPr>
            <a:xfrm>
              <a:off x="298450" y="1790617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2490514" y="15359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五边形 4"/>
            <p:cNvSpPr/>
            <p:nvPr/>
          </p:nvSpPr>
          <p:spPr>
            <a:xfrm>
              <a:off x="307485" y="3262311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67" name="文本框 9"/>
            <p:cNvSpPr txBox="1">
              <a:spLocks noChangeArrowheads="1"/>
            </p:cNvSpPr>
            <p:nvPr/>
          </p:nvSpPr>
          <p:spPr bwMode="auto">
            <a:xfrm>
              <a:off x="350837" y="1881037"/>
              <a:ext cx="1965325" cy="398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摄像头</a:t>
              </a:r>
            </a:p>
          </p:txBody>
        </p:sp>
        <p:sp>
          <p:nvSpPr>
            <p:cNvPr id="40968" name="文本框 9"/>
            <p:cNvSpPr txBox="1">
              <a:spLocks noChangeArrowheads="1"/>
            </p:cNvSpPr>
            <p:nvPr/>
          </p:nvSpPr>
          <p:spPr bwMode="auto">
            <a:xfrm>
              <a:off x="307485" y="3329946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数据传输线路</a:t>
              </a:r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90514" y="29456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0" name="文本框 10"/>
            <p:cNvSpPr txBox="1">
              <a:spLocks noChangeArrowheads="1"/>
            </p:cNvSpPr>
            <p:nvPr/>
          </p:nvSpPr>
          <p:spPr bwMode="auto">
            <a:xfrm>
              <a:off x="2535784" y="1737326"/>
              <a:ext cx="68119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日后可能需要继续</a:t>
              </a:r>
              <a:r>
                <a:rPr lang="zh-CN" altLang="en-US" sz="1800" b="1" dirty="0"/>
                <a:t>调整摄像头角度位置</a:t>
              </a:r>
              <a:r>
                <a:rPr lang="zh-CN" altLang="en-US" sz="1800" dirty="0"/>
                <a:t>，甚至考虑对垃圾车顶部做简单改造，以</a:t>
              </a:r>
              <a:r>
                <a:rPr lang="zh-CN" altLang="en-US" sz="1800" b="1" dirty="0"/>
                <a:t>获取最佳图像采集效果</a:t>
              </a:r>
            </a:p>
          </p:txBody>
        </p:sp>
        <p:sp>
          <p:nvSpPr>
            <p:cNvPr id="40971" name="文本框 11"/>
            <p:cNvSpPr txBox="1">
              <a:spLocks noChangeArrowheads="1"/>
            </p:cNvSpPr>
            <p:nvPr/>
          </p:nvSpPr>
          <p:spPr bwMode="auto">
            <a:xfrm>
              <a:off x="2601145" y="3207738"/>
              <a:ext cx="66479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改造数据传输线路</a:t>
              </a:r>
              <a:r>
                <a:rPr lang="zh-CN" altLang="en-US" sz="1800" dirty="0"/>
                <a:t>，对供电和信号传输线路结构做调整，以</a:t>
              </a:r>
              <a:r>
                <a:rPr lang="zh-CN" altLang="en-US" sz="1800" b="1" dirty="0"/>
                <a:t>增强</a:t>
              </a:r>
              <a:br>
                <a:rPr lang="en-US" altLang="zh-CN" sz="1800" b="1" dirty="0"/>
              </a:br>
              <a:r>
                <a:rPr lang="zh-CN" altLang="en-US" sz="1800" b="1" dirty="0"/>
                <a:t>视频传输稳定性，保证开发板上图像帧率稳定</a:t>
              </a:r>
            </a:p>
          </p:txBody>
        </p:sp>
        <p:sp>
          <p:nvSpPr>
            <p:cNvPr id="13" name="五边形 12"/>
            <p:cNvSpPr/>
            <p:nvPr/>
          </p:nvSpPr>
          <p:spPr>
            <a:xfrm>
              <a:off x="298450" y="4650196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3" name="文本框 9"/>
            <p:cNvSpPr txBox="1">
              <a:spLocks noChangeArrowheads="1"/>
            </p:cNvSpPr>
            <p:nvPr/>
          </p:nvSpPr>
          <p:spPr bwMode="auto">
            <a:xfrm>
              <a:off x="350836" y="4734005"/>
              <a:ext cx="1965325" cy="398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开发板</a:t>
              </a:r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452689" y="4355305"/>
              <a:ext cx="7197450" cy="117316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5" name="文本框 15"/>
            <p:cNvSpPr txBox="1">
              <a:spLocks noChangeArrowheads="1"/>
            </p:cNvSpPr>
            <p:nvPr/>
          </p:nvSpPr>
          <p:spPr bwMode="auto">
            <a:xfrm>
              <a:off x="2535784" y="4734005"/>
              <a:ext cx="480131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完善设备散热和固定方式，保障设备稳定运行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项目后续计划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样本改造计划</a:t>
            </a:r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84665" y="2232792"/>
            <a:ext cx="9370249" cy="2582862"/>
            <a:chOff x="279890" y="1535906"/>
            <a:chExt cx="9370249" cy="2582862"/>
          </a:xfrm>
        </p:grpSpPr>
        <p:sp>
          <p:nvSpPr>
            <p:cNvPr id="9" name="五边形 8"/>
            <p:cNvSpPr/>
            <p:nvPr/>
          </p:nvSpPr>
          <p:spPr>
            <a:xfrm>
              <a:off x="298450" y="1790617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2490514" y="15359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五边形 4"/>
            <p:cNvSpPr/>
            <p:nvPr/>
          </p:nvSpPr>
          <p:spPr>
            <a:xfrm>
              <a:off x="307485" y="3262311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67" name="文本框 9"/>
            <p:cNvSpPr txBox="1">
              <a:spLocks noChangeArrowheads="1"/>
            </p:cNvSpPr>
            <p:nvPr/>
          </p:nvSpPr>
          <p:spPr bwMode="auto">
            <a:xfrm>
              <a:off x="279890" y="1857388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数据采集多样性</a:t>
              </a:r>
            </a:p>
          </p:txBody>
        </p:sp>
        <p:sp>
          <p:nvSpPr>
            <p:cNvPr id="40968" name="文本框 9"/>
            <p:cNvSpPr txBox="1">
              <a:spLocks noChangeArrowheads="1"/>
            </p:cNvSpPr>
            <p:nvPr/>
          </p:nvSpPr>
          <p:spPr bwMode="auto">
            <a:xfrm>
              <a:off x="307485" y="3329946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图像标注调整</a:t>
              </a:r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90514" y="29456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0" name="文本框 10"/>
            <p:cNvSpPr txBox="1">
              <a:spLocks noChangeArrowheads="1"/>
            </p:cNvSpPr>
            <p:nvPr/>
          </p:nvSpPr>
          <p:spPr bwMode="auto">
            <a:xfrm>
              <a:off x="2567149" y="1684036"/>
              <a:ext cx="68119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从</a:t>
              </a:r>
              <a:r>
                <a:rPr lang="zh-CN" altLang="en-US" sz="1800" b="1" dirty="0"/>
                <a:t>行车线路、作业天气、收桶颜色</a:t>
              </a:r>
              <a:r>
                <a:rPr lang="zh-CN" altLang="en-US" sz="1800" dirty="0"/>
                <a:t>等尽可能多的方面提高样本的</a:t>
              </a:r>
              <a:r>
                <a:rPr lang="zh-CN" altLang="en-US" sz="1800" b="1" dirty="0"/>
                <a:t>多样性</a:t>
              </a:r>
              <a:r>
                <a:rPr lang="zh-CN" altLang="en-US" sz="1800" dirty="0"/>
                <a:t>，</a:t>
              </a:r>
              <a:r>
                <a:rPr lang="zh-CN" altLang="en-US" sz="1800" b="1" dirty="0"/>
                <a:t>增强目标检测模型的泛化能力</a:t>
              </a:r>
            </a:p>
          </p:txBody>
        </p:sp>
        <p:sp>
          <p:nvSpPr>
            <p:cNvPr id="40971" name="文本框 11"/>
            <p:cNvSpPr txBox="1">
              <a:spLocks noChangeArrowheads="1"/>
            </p:cNvSpPr>
            <p:nvPr/>
          </p:nvSpPr>
          <p:spPr bwMode="auto">
            <a:xfrm>
              <a:off x="2593262" y="3329946"/>
              <a:ext cx="64171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调整为图像标注标准，降低目标复杂度，获取更高的训练精度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项目后续计划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197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系统改进计划</a:t>
            </a:r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3225" y="2272206"/>
            <a:ext cx="9351689" cy="2582862"/>
            <a:chOff x="298450" y="1535906"/>
            <a:chExt cx="9351689" cy="2582862"/>
          </a:xfrm>
        </p:grpSpPr>
        <p:sp>
          <p:nvSpPr>
            <p:cNvPr id="9" name="五边形 8"/>
            <p:cNvSpPr/>
            <p:nvPr/>
          </p:nvSpPr>
          <p:spPr>
            <a:xfrm>
              <a:off x="298450" y="1790617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2490514" y="15359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五边形 4"/>
            <p:cNvSpPr/>
            <p:nvPr/>
          </p:nvSpPr>
          <p:spPr>
            <a:xfrm>
              <a:off x="307485" y="3262311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67" name="文本框 9"/>
            <p:cNvSpPr txBox="1">
              <a:spLocks noChangeArrowheads="1"/>
            </p:cNvSpPr>
            <p:nvPr/>
          </p:nvSpPr>
          <p:spPr bwMode="auto">
            <a:xfrm>
              <a:off x="350837" y="1881037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参数调整</a:t>
              </a:r>
            </a:p>
          </p:txBody>
        </p:sp>
        <p:sp>
          <p:nvSpPr>
            <p:cNvPr id="40968" name="文本框 9"/>
            <p:cNvSpPr txBox="1">
              <a:spLocks noChangeArrowheads="1"/>
            </p:cNvSpPr>
            <p:nvPr/>
          </p:nvSpPr>
          <p:spPr bwMode="auto">
            <a:xfrm>
              <a:off x="307485" y="3329946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新算法部署</a:t>
              </a:r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90514" y="29456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0" name="文本框 10"/>
            <p:cNvSpPr txBox="1">
              <a:spLocks noChangeArrowheads="1"/>
            </p:cNvSpPr>
            <p:nvPr/>
          </p:nvSpPr>
          <p:spPr bwMode="auto">
            <a:xfrm>
              <a:off x="2535784" y="1737326"/>
              <a:ext cx="68119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在更多样化的测试数据上，对现有算法的</a:t>
              </a:r>
              <a:r>
                <a:rPr lang="zh-CN" altLang="en-US" sz="1800" b="1" dirty="0"/>
                <a:t>时间阈值、误识过滤阈值、规格判定阈值进行修正与调整</a:t>
              </a:r>
            </a:p>
          </p:txBody>
        </p:sp>
        <p:sp>
          <p:nvSpPr>
            <p:cNvPr id="40971" name="文本框 11"/>
            <p:cNvSpPr txBox="1">
              <a:spLocks noChangeArrowheads="1"/>
            </p:cNvSpPr>
            <p:nvPr/>
          </p:nvSpPr>
          <p:spPr bwMode="auto">
            <a:xfrm>
              <a:off x="2601145" y="3207738"/>
              <a:ext cx="687880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/>
                <a:t>对</a:t>
              </a:r>
              <a:r>
                <a:rPr lang="zh-CN" altLang="en-US" sz="1800" b="1" dirty="0"/>
                <a:t>基于高度的算法进行调试</a:t>
              </a:r>
              <a:r>
                <a:rPr lang="zh-CN" altLang="en-US" sz="1800" dirty="0"/>
                <a:t>，尽快装车测试，与现有算法作比较，</a:t>
              </a:r>
              <a:br>
                <a:rPr lang="en-US" altLang="zh-CN" sz="1800" dirty="0"/>
              </a:br>
              <a:r>
                <a:rPr lang="zh-CN" altLang="en-US" sz="1800" dirty="0"/>
                <a:t>在实验基础上调整新算法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9" name="矩形 18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文本框 4"/>
          <p:cNvSpPr txBox="1">
            <a:spLocks noChangeArrowheads="1"/>
          </p:cNvSpPr>
          <p:nvPr/>
        </p:nvSpPr>
        <p:spPr bwMode="auto">
          <a:xfrm>
            <a:off x="403225" y="93663"/>
            <a:ext cx="5083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项目后续计划</a:t>
            </a:r>
          </a:p>
        </p:txBody>
      </p:sp>
      <p:sp>
        <p:nvSpPr>
          <p:cNvPr id="40965" name="TextBox 10"/>
          <p:cNvSpPr txBox="1">
            <a:spLocks noChangeArrowheads="1"/>
          </p:cNvSpPr>
          <p:nvPr/>
        </p:nvSpPr>
        <p:spPr bwMode="auto">
          <a:xfrm>
            <a:off x="-9525" y="804863"/>
            <a:ext cx="2566988" cy="523220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任务协调计划</a:t>
            </a:r>
            <a:endParaRPr lang="zh-CN" altLang="zh-CN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3225" y="2272206"/>
            <a:ext cx="9351689" cy="2582862"/>
            <a:chOff x="298450" y="1535906"/>
            <a:chExt cx="9351689" cy="2582862"/>
          </a:xfrm>
        </p:grpSpPr>
        <p:sp>
          <p:nvSpPr>
            <p:cNvPr id="9" name="五边形 8"/>
            <p:cNvSpPr/>
            <p:nvPr/>
          </p:nvSpPr>
          <p:spPr>
            <a:xfrm>
              <a:off x="298450" y="1790617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7" name="矩形 6"/>
            <p:cNvSpPr/>
            <p:nvPr/>
          </p:nvSpPr>
          <p:spPr>
            <a:xfrm>
              <a:off x="2490514" y="15359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5" name="五边形 4"/>
            <p:cNvSpPr/>
            <p:nvPr/>
          </p:nvSpPr>
          <p:spPr>
            <a:xfrm>
              <a:off x="307485" y="3262311"/>
              <a:ext cx="2070100" cy="53975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67" name="文本框 9"/>
            <p:cNvSpPr txBox="1">
              <a:spLocks noChangeArrowheads="1"/>
            </p:cNvSpPr>
            <p:nvPr/>
          </p:nvSpPr>
          <p:spPr bwMode="auto">
            <a:xfrm>
              <a:off x="350837" y="1881037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公司环境搭建</a:t>
              </a:r>
            </a:p>
          </p:txBody>
        </p:sp>
        <p:sp>
          <p:nvSpPr>
            <p:cNvPr id="40968" name="文本框 9"/>
            <p:cNvSpPr txBox="1">
              <a:spLocks noChangeArrowheads="1"/>
            </p:cNvSpPr>
            <p:nvPr/>
          </p:nvSpPr>
          <p:spPr bwMode="auto">
            <a:xfrm>
              <a:off x="307485" y="3329946"/>
              <a:ext cx="19653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人员协调</a:t>
              </a:r>
              <a:endParaRPr lang="zh-CN" altLang="zh-CN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90514" y="2945606"/>
              <a:ext cx="7159625" cy="1173162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40970" name="文本框 10"/>
            <p:cNvSpPr txBox="1">
              <a:spLocks noChangeArrowheads="1"/>
            </p:cNvSpPr>
            <p:nvPr/>
          </p:nvSpPr>
          <p:spPr bwMode="auto">
            <a:xfrm>
              <a:off x="2535784" y="1737326"/>
              <a:ext cx="68119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在公司搭建支持模型训练的服务器设备</a:t>
              </a:r>
              <a:r>
                <a:rPr lang="zh-CN" altLang="en-US" sz="1800" dirty="0"/>
                <a:t>。</a:t>
              </a:r>
              <a:r>
                <a:rPr lang="zh-CN" altLang="en-US" sz="1800" b="1" dirty="0"/>
                <a:t>结合中联人力物力，将数据标注与模型训练效率提高</a:t>
              </a:r>
            </a:p>
          </p:txBody>
        </p:sp>
        <p:sp>
          <p:nvSpPr>
            <p:cNvPr id="40971" name="文本框 11"/>
            <p:cNvSpPr txBox="1">
              <a:spLocks noChangeArrowheads="1"/>
            </p:cNvSpPr>
            <p:nvPr/>
          </p:nvSpPr>
          <p:spPr bwMode="auto">
            <a:xfrm>
              <a:off x="2601145" y="3207738"/>
              <a:ext cx="687880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做好技术对接，对于一些非关键技术性问题，可通过远程交流指导</a:t>
              </a:r>
              <a:br>
                <a:rPr lang="en-US" altLang="zh-CN" sz="1800" b="1" dirty="0"/>
              </a:br>
              <a:r>
                <a:rPr lang="zh-CN" altLang="en-US" sz="1800" b="1" dirty="0"/>
                <a:t>进行快速解决，减少耗费在路上的时间</a:t>
              </a:r>
              <a:r>
                <a:rPr lang="zh-CN" altLang="en-US" sz="1800" dirty="0"/>
                <a:t>。</a:t>
              </a: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5" name="矩形 14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矩形 10"/>
          <p:cNvSpPr>
            <a:spLocks noChangeArrowheads="1"/>
          </p:cNvSpPr>
          <p:nvPr/>
        </p:nvSpPr>
        <p:spPr bwMode="auto">
          <a:xfrm>
            <a:off x="2463800" y="2476719"/>
            <a:ext cx="72644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400" b="1" dirty="0">
                <a:solidFill>
                  <a:srgbClr val="024C8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汇报结束</a:t>
            </a:r>
            <a:endParaRPr lang="en-US" altLang="zh-CN" sz="4400" b="1" dirty="0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400" b="1" dirty="0">
              <a:solidFill>
                <a:srgbClr val="024C8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024C8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感谢各位领导倾听！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5" name="矩形 4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工作分类</a:t>
            </a:r>
          </a:p>
        </p:txBody>
      </p:sp>
      <p:sp>
        <p:nvSpPr>
          <p:cNvPr id="12292" name="文本框 17"/>
          <p:cNvSpPr txBox="1">
            <a:spLocks noChangeArrowheads="1"/>
          </p:cNvSpPr>
          <p:nvPr/>
        </p:nvSpPr>
        <p:spPr bwMode="auto">
          <a:xfrm>
            <a:off x="503238" y="177800"/>
            <a:ext cx="33734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b="1" dirty="0">
                <a:solidFill>
                  <a:schemeClr val="tx1"/>
                </a:solidFill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 dirty="0">
              <a:solidFill>
                <a:srgbClr val="014C83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29494" y="1421526"/>
            <a:ext cx="9718675" cy="3535045"/>
            <a:chOff x="1516063" y="1808163"/>
            <a:chExt cx="9718675" cy="3535045"/>
          </a:xfrm>
        </p:grpSpPr>
        <p:sp>
          <p:nvSpPr>
            <p:cNvPr id="15" name="文本框 14"/>
            <p:cNvSpPr txBox="1"/>
            <p:nvPr/>
          </p:nvSpPr>
          <p:spPr>
            <a:xfrm>
              <a:off x="5162550" y="1828800"/>
              <a:ext cx="3197225" cy="320040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r>
                <a:rPr lang="zh-CN" altLang="en-US" sz="24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硬件平台搭建</a:t>
              </a:r>
              <a:endParaRPr lang="zh-CN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516063" y="2292350"/>
              <a:ext cx="4103687" cy="267652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r>
                <a:rPr lang="zh-CN" altLang="en-US" sz="24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软件平台开发</a:t>
              </a:r>
              <a:endParaRPr 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sz="2000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285750"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eaLnBrk="1" hangingPunct="1">
                <a:defRPr/>
              </a:pPr>
              <a:endParaRPr lang="zh-CN" altLang="en-US" noProof="1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618480" y="3626485"/>
              <a:ext cx="1927225" cy="1713230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solidFill>
              <a:srgbClr val="3B68A1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3411" tIns="66706" rIns="133411" bIns="66706" anchor="ctr"/>
            <a:lstStyle/>
            <a:p>
              <a:pPr algn="ctr" eaLnBrk="1" hangingPunct="1">
                <a:defRPr/>
              </a:pPr>
              <a:endParaRPr lang="zh-CN" altLang="en-US" sz="1500" noProof="1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9329103" y="3744278"/>
              <a:ext cx="1812925" cy="1598930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solidFill>
              <a:srgbClr val="4DCEB8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3411" tIns="66706" rIns="133411" bIns="66706" anchor="ctr"/>
            <a:lstStyle/>
            <a:p>
              <a:pPr algn="ctr" eaLnBrk="1" hangingPunct="1">
                <a:defRPr/>
              </a:pPr>
              <a:endParaRPr lang="zh-CN" altLang="en-US" sz="1500" noProof="1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1898015" y="3653155"/>
              <a:ext cx="1866900" cy="1686560"/>
            </a:xfrm>
            <a:custGeom>
              <a:avLst/>
              <a:gdLst>
                <a:gd name="connsiteX0" fmla="*/ 1752600 w 3505200"/>
                <a:gd name="connsiteY0" fmla="*/ 558800 h 3505200"/>
                <a:gd name="connsiteX1" fmla="*/ 558800 w 3505200"/>
                <a:gd name="connsiteY1" fmla="*/ 1752600 h 3505200"/>
                <a:gd name="connsiteX2" fmla="*/ 1752600 w 3505200"/>
                <a:gd name="connsiteY2" fmla="*/ 2946400 h 3505200"/>
                <a:gd name="connsiteX3" fmla="*/ 2946400 w 3505200"/>
                <a:gd name="connsiteY3" fmla="*/ 1752600 h 3505200"/>
                <a:gd name="connsiteX4" fmla="*/ 1752600 w 3505200"/>
                <a:gd name="connsiteY4" fmla="*/ 558800 h 3505200"/>
                <a:gd name="connsiteX5" fmla="*/ 877887 w 3505200"/>
                <a:gd name="connsiteY5" fmla="*/ 451020 h 3505200"/>
                <a:gd name="connsiteX6" fmla="*/ 793920 w 3505200"/>
                <a:gd name="connsiteY6" fmla="*/ 534987 h 3505200"/>
                <a:gd name="connsiteX7" fmla="*/ 877887 w 3505200"/>
                <a:gd name="connsiteY7" fmla="*/ 618954 h 3505200"/>
                <a:gd name="connsiteX8" fmla="*/ 961854 w 3505200"/>
                <a:gd name="connsiteY8" fmla="*/ 534987 h 3505200"/>
                <a:gd name="connsiteX9" fmla="*/ 877887 w 3505200"/>
                <a:gd name="connsiteY9" fmla="*/ 451020 h 3505200"/>
                <a:gd name="connsiteX10" fmla="*/ 1752600 w 3505200"/>
                <a:gd name="connsiteY10" fmla="*/ 0 h 3505200"/>
                <a:gd name="connsiteX11" fmla="*/ 3505200 w 3505200"/>
                <a:gd name="connsiteY11" fmla="*/ 1752600 h 3505200"/>
                <a:gd name="connsiteX12" fmla="*/ 1752600 w 3505200"/>
                <a:gd name="connsiteY12" fmla="*/ 3505200 h 3505200"/>
                <a:gd name="connsiteX13" fmla="*/ 0 w 3505200"/>
                <a:gd name="connsiteY13" fmla="*/ 1752600 h 3505200"/>
                <a:gd name="connsiteX14" fmla="*/ 1752600 w 3505200"/>
                <a:gd name="connsiteY14" fmla="*/ 0 h 350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05200" h="3505200">
                  <a:moveTo>
                    <a:pt x="1752600" y="558800"/>
                  </a:moveTo>
                  <a:cubicBezTo>
                    <a:pt x="1093282" y="558800"/>
                    <a:pt x="558800" y="1093282"/>
                    <a:pt x="558800" y="1752600"/>
                  </a:cubicBezTo>
                  <a:cubicBezTo>
                    <a:pt x="558800" y="2411918"/>
                    <a:pt x="1093282" y="2946400"/>
                    <a:pt x="1752600" y="2946400"/>
                  </a:cubicBezTo>
                  <a:cubicBezTo>
                    <a:pt x="2411918" y="2946400"/>
                    <a:pt x="2946400" y="2411918"/>
                    <a:pt x="2946400" y="1752600"/>
                  </a:cubicBezTo>
                  <a:cubicBezTo>
                    <a:pt x="2946400" y="1093282"/>
                    <a:pt x="2411918" y="558800"/>
                    <a:pt x="1752600" y="558800"/>
                  </a:cubicBezTo>
                  <a:close/>
                  <a:moveTo>
                    <a:pt x="877887" y="451020"/>
                  </a:moveTo>
                  <a:cubicBezTo>
                    <a:pt x="831513" y="451020"/>
                    <a:pt x="793920" y="488613"/>
                    <a:pt x="793920" y="534987"/>
                  </a:cubicBezTo>
                  <a:cubicBezTo>
                    <a:pt x="793920" y="581361"/>
                    <a:pt x="831513" y="618954"/>
                    <a:pt x="877887" y="618954"/>
                  </a:cubicBezTo>
                  <a:cubicBezTo>
                    <a:pt x="924261" y="618954"/>
                    <a:pt x="961854" y="581361"/>
                    <a:pt x="961854" y="534987"/>
                  </a:cubicBezTo>
                  <a:cubicBezTo>
                    <a:pt x="961854" y="488613"/>
                    <a:pt x="924261" y="451020"/>
                    <a:pt x="877887" y="451020"/>
                  </a:cubicBezTo>
                  <a:close/>
                  <a:moveTo>
                    <a:pt x="1752600" y="0"/>
                  </a:moveTo>
                  <a:cubicBezTo>
                    <a:pt x="2720534" y="0"/>
                    <a:pt x="3505200" y="784666"/>
                    <a:pt x="3505200" y="1752600"/>
                  </a:cubicBezTo>
                  <a:cubicBezTo>
                    <a:pt x="3505200" y="2720534"/>
                    <a:pt x="2720534" y="3505200"/>
                    <a:pt x="1752600" y="3505200"/>
                  </a:cubicBezTo>
                  <a:cubicBezTo>
                    <a:pt x="784666" y="3505200"/>
                    <a:pt x="0" y="2720534"/>
                    <a:pt x="0" y="1752600"/>
                  </a:cubicBezTo>
                  <a:cubicBezTo>
                    <a:pt x="0" y="784666"/>
                    <a:pt x="784666" y="0"/>
                    <a:pt x="1752600" y="0"/>
                  </a:cubicBezTo>
                  <a:close/>
                </a:path>
              </a:pathLst>
            </a:custGeom>
            <a:solidFill>
              <a:srgbClr val="F79E5A"/>
            </a:solidFill>
            <a:ln>
              <a:noFill/>
            </a:ln>
            <a:effectLst>
              <a:outerShdw blurRad="127000" dist="63500" dir="2700000" algn="tl" rotWithShape="0">
                <a:prstClr val="black">
                  <a:alpha val="25000"/>
                </a:prstClr>
              </a:outerShdw>
            </a:effectLst>
            <a:scene3d>
              <a:camera prst="orthographicFront"/>
              <a:lightRig rig="threePt" dir="t">
                <a:rot lat="0" lon="0" rev="0"/>
              </a:lightRig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3411" tIns="66706" rIns="133411" bIns="66706" anchor="ctr"/>
            <a:lstStyle/>
            <a:p>
              <a:pPr algn="ctr" eaLnBrk="1" hangingPunct="1">
                <a:defRPr/>
              </a:pPr>
              <a:endParaRPr lang="zh-CN" altLang="en-US" sz="1500" noProof="1"/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605257" y="4239991"/>
              <a:ext cx="451764" cy="479976"/>
              <a:chOff x="3683997" y="856343"/>
              <a:chExt cx="576394" cy="702571"/>
            </a:xfrm>
            <a:solidFill>
              <a:srgbClr val="F79E5A"/>
            </a:solidFill>
          </p:grpSpPr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3683997" y="856343"/>
                <a:ext cx="576394" cy="702571"/>
              </a:xfrm>
              <a:custGeom>
                <a:avLst/>
                <a:gdLst>
                  <a:gd name="T0" fmla="*/ 16 w 667"/>
                  <a:gd name="T1" fmla="*/ 176 h 813"/>
                  <a:gd name="T2" fmla="*/ 175 w 667"/>
                  <a:gd name="T3" fmla="*/ 16 h 813"/>
                  <a:gd name="T4" fmla="*/ 214 w 667"/>
                  <a:gd name="T5" fmla="*/ 0 h 813"/>
                  <a:gd name="T6" fmla="*/ 613 w 667"/>
                  <a:gd name="T7" fmla="*/ 0 h 813"/>
                  <a:gd name="T8" fmla="*/ 667 w 667"/>
                  <a:gd name="T9" fmla="*/ 54 h 813"/>
                  <a:gd name="T10" fmla="*/ 667 w 667"/>
                  <a:gd name="T11" fmla="*/ 759 h 813"/>
                  <a:gd name="T12" fmla="*/ 613 w 667"/>
                  <a:gd name="T13" fmla="*/ 813 h 813"/>
                  <a:gd name="T14" fmla="*/ 54 w 667"/>
                  <a:gd name="T15" fmla="*/ 813 h 813"/>
                  <a:gd name="T16" fmla="*/ 0 w 667"/>
                  <a:gd name="T17" fmla="*/ 759 h 813"/>
                  <a:gd name="T18" fmla="*/ 0 w 667"/>
                  <a:gd name="T19" fmla="*/ 214 h 813"/>
                  <a:gd name="T20" fmla="*/ 16 w 667"/>
                  <a:gd name="T21" fmla="*/ 176 h 813"/>
                  <a:gd name="T22" fmla="*/ 194 w 667"/>
                  <a:gd name="T23" fmla="*/ 229 h 813"/>
                  <a:gd name="T24" fmla="*/ 57 w 667"/>
                  <a:gd name="T25" fmla="*/ 229 h 813"/>
                  <a:gd name="T26" fmla="*/ 57 w 667"/>
                  <a:gd name="T27" fmla="*/ 756 h 813"/>
                  <a:gd name="T28" fmla="*/ 610 w 667"/>
                  <a:gd name="T29" fmla="*/ 756 h 813"/>
                  <a:gd name="T30" fmla="*/ 610 w 667"/>
                  <a:gd name="T31" fmla="*/ 57 h 813"/>
                  <a:gd name="T32" fmla="*/ 238 w 667"/>
                  <a:gd name="T33" fmla="*/ 57 h 813"/>
                  <a:gd name="T34" fmla="*/ 238 w 667"/>
                  <a:gd name="T35" fmla="*/ 185 h 813"/>
                  <a:gd name="T36" fmla="*/ 194 w 667"/>
                  <a:gd name="T37" fmla="*/ 229 h 813"/>
                  <a:gd name="T38" fmla="*/ 82 w 667"/>
                  <a:gd name="T39" fmla="*/ 191 h 813"/>
                  <a:gd name="T40" fmla="*/ 194 w 667"/>
                  <a:gd name="T41" fmla="*/ 191 h 813"/>
                  <a:gd name="T42" fmla="*/ 200 w 667"/>
                  <a:gd name="T43" fmla="*/ 185 h 813"/>
                  <a:gd name="T44" fmla="*/ 200 w 667"/>
                  <a:gd name="T45" fmla="*/ 72 h 813"/>
                  <a:gd name="T46" fmla="*/ 82 w 667"/>
                  <a:gd name="T47" fmla="*/ 19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67" h="813">
                    <a:moveTo>
                      <a:pt x="16" y="176"/>
                    </a:moveTo>
                    <a:cubicBezTo>
                      <a:pt x="175" y="16"/>
                      <a:pt x="175" y="16"/>
                      <a:pt x="175" y="16"/>
                    </a:cubicBezTo>
                    <a:cubicBezTo>
                      <a:pt x="186" y="6"/>
                      <a:pt x="199" y="0"/>
                      <a:pt x="214" y="0"/>
                    </a:cubicBezTo>
                    <a:cubicBezTo>
                      <a:pt x="613" y="0"/>
                      <a:pt x="613" y="0"/>
                      <a:pt x="613" y="0"/>
                    </a:cubicBezTo>
                    <a:cubicBezTo>
                      <a:pt x="643" y="0"/>
                      <a:pt x="667" y="24"/>
                      <a:pt x="667" y="54"/>
                    </a:cubicBezTo>
                    <a:cubicBezTo>
                      <a:pt x="667" y="759"/>
                      <a:pt x="667" y="759"/>
                      <a:pt x="667" y="759"/>
                    </a:cubicBezTo>
                    <a:cubicBezTo>
                      <a:pt x="667" y="789"/>
                      <a:pt x="643" y="813"/>
                      <a:pt x="613" y="813"/>
                    </a:cubicBezTo>
                    <a:cubicBezTo>
                      <a:pt x="54" y="813"/>
                      <a:pt x="54" y="813"/>
                      <a:pt x="54" y="813"/>
                    </a:cubicBezTo>
                    <a:cubicBezTo>
                      <a:pt x="24" y="813"/>
                      <a:pt x="0" y="789"/>
                      <a:pt x="0" y="759"/>
                    </a:cubicBezTo>
                    <a:cubicBezTo>
                      <a:pt x="0" y="214"/>
                      <a:pt x="0" y="214"/>
                      <a:pt x="0" y="214"/>
                    </a:cubicBezTo>
                    <a:cubicBezTo>
                      <a:pt x="0" y="200"/>
                      <a:pt x="5" y="186"/>
                      <a:pt x="16" y="176"/>
                    </a:cubicBezTo>
                    <a:close/>
                    <a:moveTo>
                      <a:pt x="194" y="229"/>
                    </a:moveTo>
                    <a:cubicBezTo>
                      <a:pt x="57" y="229"/>
                      <a:pt x="57" y="229"/>
                      <a:pt x="57" y="229"/>
                    </a:cubicBezTo>
                    <a:cubicBezTo>
                      <a:pt x="57" y="756"/>
                      <a:pt x="57" y="756"/>
                      <a:pt x="57" y="756"/>
                    </a:cubicBezTo>
                    <a:cubicBezTo>
                      <a:pt x="610" y="756"/>
                      <a:pt x="610" y="756"/>
                      <a:pt x="610" y="756"/>
                    </a:cubicBezTo>
                    <a:cubicBezTo>
                      <a:pt x="610" y="57"/>
                      <a:pt x="610" y="57"/>
                      <a:pt x="610" y="57"/>
                    </a:cubicBezTo>
                    <a:cubicBezTo>
                      <a:pt x="238" y="57"/>
                      <a:pt x="238" y="57"/>
                      <a:pt x="238" y="57"/>
                    </a:cubicBezTo>
                    <a:cubicBezTo>
                      <a:pt x="238" y="185"/>
                      <a:pt x="238" y="185"/>
                      <a:pt x="238" y="185"/>
                    </a:cubicBezTo>
                    <a:cubicBezTo>
                      <a:pt x="238" y="210"/>
                      <a:pt x="218" y="229"/>
                      <a:pt x="194" y="229"/>
                    </a:cubicBezTo>
                    <a:close/>
                    <a:moveTo>
                      <a:pt x="82" y="191"/>
                    </a:moveTo>
                    <a:cubicBezTo>
                      <a:pt x="194" y="191"/>
                      <a:pt x="194" y="191"/>
                      <a:pt x="194" y="191"/>
                    </a:cubicBezTo>
                    <a:cubicBezTo>
                      <a:pt x="197" y="191"/>
                      <a:pt x="200" y="188"/>
                      <a:pt x="200" y="185"/>
                    </a:cubicBezTo>
                    <a:cubicBezTo>
                      <a:pt x="200" y="72"/>
                      <a:pt x="200" y="72"/>
                      <a:pt x="200" y="72"/>
                    </a:cubicBezTo>
                    <a:cubicBezTo>
                      <a:pt x="82" y="191"/>
                      <a:pt x="82" y="191"/>
                      <a:pt x="82" y="1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  <p:sp>
            <p:nvSpPr>
              <p:cNvPr id="40" name="Freeform 35"/>
              <p:cNvSpPr>
                <a:spLocks noEditPoints="1"/>
              </p:cNvSpPr>
              <p:nvPr/>
            </p:nvSpPr>
            <p:spPr bwMode="auto">
              <a:xfrm>
                <a:off x="3765921" y="1015436"/>
                <a:ext cx="412546" cy="433758"/>
              </a:xfrm>
              <a:custGeom>
                <a:avLst/>
                <a:gdLst>
                  <a:gd name="T0" fmla="*/ 170 w 477"/>
                  <a:gd name="T1" fmla="*/ 429 h 502"/>
                  <a:gd name="T2" fmla="*/ 86 w 477"/>
                  <a:gd name="T3" fmla="*/ 502 h 502"/>
                  <a:gd name="T4" fmla="*/ 0 w 477"/>
                  <a:gd name="T5" fmla="*/ 416 h 502"/>
                  <a:gd name="T6" fmla="*/ 72 w 477"/>
                  <a:gd name="T7" fmla="*/ 330 h 502"/>
                  <a:gd name="T8" fmla="*/ 63 w 477"/>
                  <a:gd name="T9" fmla="*/ 258 h 502"/>
                  <a:gd name="T10" fmla="*/ 144 w 477"/>
                  <a:gd name="T11" fmla="*/ 143 h 502"/>
                  <a:gd name="T12" fmla="*/ 254 w 477"/>
                  <a:gd name="T13" fmla="*/ 20 h 502"/>
                  <a:gd name="T14" fmla="*/ 458 w 477"/>
                  <a:gd name="T15" fmla="*/ 0 h 502"/>
                  <a:gd name="T16" fmla="*/ 477 w 477"/>
                  <a:gd name="T17" fmla="*/ 153 h 502"/>
                  <a:gd name="T18" fmla="*/ 398 w 477"/>
                  <a:gd name="T19" fmla="*/ 172 h 502"/>
                  <a:gd name="T20" fmla="*/ 438 w 477"/>
                  <a:gd name="T21" fmla="*/ 223 h 502"/>
                  <a:gd name="T22" fmla="*/ 404 w 477"/>
                  <a:gd name="T23" fmla="*/ 245 h 502"/>
                  <a:gd name="T24" fmla="*/ 452 w 477"/>
                  <a:gd name="T25" fmla="*/ 355 h 502"/>
                  <a:gd name="T26" fmla="*/ 452 w 477"/>
                  <a:gd name="T27" fmla="*/ 477 h 502"/>
                  <a:gd name="T28" fmla="*/ 330 w 477"/>
                  <a:gd name="T29" fmla="*/ 477 h 502"/>
                  <a:gd name="T30" fmla="*/ 256 w 477"/>
                  <a:gd name="T31" fmla="*/ 464 h 502"/>
                  <a:gd name="T32" fmla="*/ 235 w 477"/>
                  <a:gd name="T33" fmla="*/ 429 h 502"/>
                  <a:gd name="T34" fmla="*/ 162 w 477"/>
                  <a:gd name="T35" fmla="*/ 160 h 502"/>
                  <a:gd name="T36" fmla="*/ 135 w 477"/>
                  <a:gd name="T37" fmla="*/ 275 h 502"/>
                  <a:gd name="T38" fmla="*/ 101 w 477"/>
                  <a:gd name="T39" fmla="*/ 331 h 502"/>
                  <a:gd name="T40" fmla="*/ 171 w 477"/>
                  <a:gd name="T41" fmla="*/ 404 h 502"/>
                  <a:gd name="T42" fmla="*/ 235 w 477"/>
                  <a:gd name="T43" fmla="*/ 378 h 502"/>
                  <a:gd name="T44" fmla="*/ 306 w 477"/>
                  <a:gd name="T45" fmla="*/ 408 h 502"/>
                  <a:gd name="T46" fmla="*/ 378 w 477"/>
                  <a:gd name="T47" fmla="*/ 330 h 502"/>
                  <a:gd name="T48" fmla="*/ 353 w 477"/>
                  <a:gd name="T49" fmla="*/ 245 h 502"/>
                  <a:gd name="T50" fmla="*/ 382 w 477"/>
                  <a:gd name="T51" fmla="*/ 174 h 502"/>
                  <a:gd name="T52" fmla="*/ 273 w 477"/>
                  <a:gd name="T53" fmla="*/ 172 h 502"/>
                  <a:gd name="T54" fmla="*/ 254 w 477"/>
                  <a:gd name="T55" fmla="*/ 101 h 502"/>
                  <a:gd name="T56" fmla="*/ 292 w 477"/>
                  <a:gd name="T57" fmla="*/ 38 h 502"/>
                  <a:gd name="T58" fmla="*/ 439 w 477"/>
                  <a:gd name="T59" fmla="*/ 134 h 502"/>
                  <a:gd name="T60" fmla="*/ 425 w 477"/>
                  <a:gd name="T61" fmla="*/ 382 h 502"/>
                  <a:gd name="T62" fmla="*/ 357 w 477"/>
                  <a:gd name="T63" fmla="*/ 382 h 502"/>
                  <a:gd name="T64" fmla="*/ 357 w 477"/>
                  <a:gd name="T65" fmla="*/ 450 h 502"/>
                  <a:gd name="T66" fmla="*/ 425 w 477"/>
                  <a:gd name="T67" fmla="*/ 450 h 502"/>
                  <a:gd name="T68" fmla="*/ 425 w 477"/>
                  <a:gd name="T69" fmla="*/ 382 h 502"/>
                  <a:gd name="T70" fmla="*/ 86 w 477"/>
                  <a:gd name="T71" fmla="*/ 367 h 502"/>
                  <a:gd name="T72" fmla="*/ 38 w 477"/>
                  <a:gd name="T73" fmla="*/ 416 h 502"/>
                  <a:gd name="T74" fmla="*/ 86 w 477"/>
                  <a:gd name="T75" fmla="*/ 464 h 502"/>
                  <a:gd name="T76" fmla="*/ 134 w 477"/>
                  <a:gd name="T77" fmla="*/ 416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7" h="502">
                    <a:moveTo>
                      <a:pt x="235" y="429"/>
                    </a:moveTo>
                    <a:cubicBezTo>
                      <a:pt x="170" y="429"/>
                      <a:pt x="170" y="429"/>
                      <a:pt x="170" y="429"/>
                    </a:cubicBezTo>
                    <a:cubicBezTo>
                      <a:pt x="168" y="448"/>
                      <a:pt x="159" y="464"/>
                      <a:pt x="146" y="477"/>
                    </a:cubicBezTo>
                    <a:cubicBezTo>
                      <a:pt x="131" y="493"/>
                      <a:pt x="109" y="502"/>
                      <a:pt x="86" y="502"/>
                    </a:cubicBezTo>
                    <a:cubicBezTo>
                      <a:pt x="62" y="502"/>
                      <a:pt x="41" y="493"/>
                      <a:pt x="25" y="477"/>
                    </a:cubicBezTo>
                    <a:cubicBezTo>
                      <a:pt x="10" y="461"/>
                      <a:pt x="0" y="440"/>
                      <a:pt x="0" y="416"/>
                    </a:cubicBezTo>
                    <a:cubicBezTo>
                      <a:pt x="0" y="392"/>
                      <a:pt x="10" y="370"/>
                      <a:pt x="25" y="355"/>
                    </a:cubicBezTo>
                    <a:cubicBezTo>
                      <a:pt x="38" y="342"/>
                      <a:pt x="54" y="333"/>
                      <a:pt x="72" y="330"/>
                    </a:cubicBezTo>
                    <a:cubicBezTo>
                      <a:pt x="48" y="277"/>
                      <a:pt x="48" y="277"/>
                      <a:pt x="48" y="277"/>
                    </a:cubicBezTo>
                    <a:cubicBezTo>
                      <a:pt x="43" y="269"/>
                      <a:pt x="48" y="255"/>
                      <a:pt x="63" y="258"/>
                    </a:cubicBezTo>
                    <a:cubicBezTo>
                      <a:pt x="84" y="263"/>
                      <a:pt x="84" y="263"/>
                      <a:pt x="84" y="263"/>
                    </a:cubicBezTo>
                    <a:cubicBezTo>
                      <a:pt x="94" y="216"/>
                      <a:pt x="115" y="175"/>
                      <a:pt x="144" y="143"/>
                    </a:cubicBezTo>
                    <a:cubicBezTo>
                      <a:pt x="174" y="108"/>
                      <a:pt x="212" y="84"/>
                      <a:pt x="254" y="75"/>
                    </a:cubicBezTo>
                    <a:cubicBezTo>
                      <a:pt x="254" y="20"/>
                      <a:pt x="254" y="20"/>
                      <a:pt x="254" y="20"/>
                    </a:cubicBezTo>
                    <a:cubicBezTo>
                      <a:pt x="254" y="9"/>
                      <a:pt x="264" y="0"/>
                      <a:pt x="275" y="0"/>
                    </a:cubicBezTo>
                    <a:cubicBezTo>
                      <a:pt x="458" y="0"/>
                      <a:pt x="458" y="0"/>
                      <a:pt x="458" y="0"/>
                    </a:cubicBezTo>
                    <a:cubicBezTo>
                      <a:pt x="468" y="0"/>
                      <a:pt x="477" y="9"/>
                      <a:pt x="477" y="19"/>
                    </a:cubicBezTo>
                    <a:cubicBezTo>
                      <a:pt x="477" y="153"/>
                      <a:pt x="477" y="153"/>
                      <a:pt x="477" y="153"/>
                    </a:cubicBezTo>
                    <a:cubicBezTo>
                      <a:pt x="477" y="163"/>
                      <a:pt x="468" y="172"/>
                      <a:pt x="458" y="172"/>
                    </a:cubicBezTo>
                    <a:cubicBezTo>
                      <a:pt x="398" y="172"/>
                      <a:pt x="398" y="172"/>
                      <a:pt x="398" y="172"/>
                    </a:cubicBezTo>
                    <a:cubicBezTo>
                      <a:pt x="398" y="172"/>
                      <a:pt x="399" y="173"/>
                      <a:pt x="399" y="174"/>
                    </a:cubicBezTo>
                    <a:cubicBezTo>
                      <a:pt x="438" y="223"/>
                      <a:pt x="438" y="223"/>
                      <a:pt x="438" y="223"/>
                    </a:cubicBezTo>
                    <a:cubicBezTo>
                      <a:pt x="444" y="229"/>
                      <a:pt x="443" y="245"/>
                      <a:pt x="428" y="245"/>
                    </a:cubicBezTo>
                    <a:cubicBezTo>
                      <a:pt x="404" y="245"/>
                      <a:pt x="404" y="245"/>
                      <a:pt x="404" y="245"/>
                    </a:cubicBezTo>
                    <a:cubicBezTo>
                      <a:pt x="404" y="330"/>
                      <a:pt x="404" y="330"/>
                      <a:pt x="404" y="330"/>
                    </a:cubicBezTo>
                    <a:cubicBezTo>
                      <a:pt x="422" y="333"/>
                      <a:pt x="439" y="342"/>
                      <a:pt x="452" y="355"/>
                    </a:cubicBezTo>
                    <a:cubicBezTo>
                      <a:pt x="467" y="370"/>
                      <a:pt x="477" y="392"/>
                      <a:pt x="477" y="416"/>
                    </a:cubicBezTo>
                    <a:cubicBezTo>
                      <a:pt x="477" y="440"/>
                      <a:pt x="467" y="461"/>
                      <a:pt x="452" y="477"/>
                    </a:cubicBezTo>
                    <a:cubicBezTo>
                      <a:pt x="436" y="493"/>
                      <a:pt x="415" y="502"/>
                      <a:pt x="391" y="502"/>
                    </a:cubicBezTo>
                    <a:cubicBezTo>
                      <a:pt x="367" y="502"/>
                      <a:pt x="346" y="493"/>
                      <a:pt x="330" y="477"/>
                    </a:cubicBezTo>
                    <a:cubicBezTo>
                      <a:pt x="317" y="463"/>
                      <a:pt x="308" y="445"/>
                      <a:pt x="306" y="425"/>
                    </a:cubicBezTo>
                    <a:cubicBezTo>
                      <a:pt x="256" y="464"/>
                      <a:pt x="256" y="464"/>
                      <a:pt x="256" y="464"/>
                    </a:cubicBezTo>
                    <a:cubicBezTo>
                      <a:pt x="249" y="470"/>
                      <a:pt x="235" y="469"/>
                      <a:pt x="235" y="453"/>
                    </a:cubicBezTo>
                    <a:cubicBezTo>
                      <a:pt x="235" y="429"/>
                      <a:pt x="235" y="429"/>
                      <a:pt x="235" y="429"/>
                    </a:cubicBezTo>
                    <a:close/>
                    <a:moveTo>
                      <a:pt x="254" y="101"/>
                    </a:moveTo>
                    <a:cubicBezTo>
                      <a:pt x="219" y="110"/>
                      <a:pt x="188" y="131"/>
                      <a:pt x="162" y="160"/>
                    </a:cubicBezTo>
                    <a:cubicBezTo>
                      <a:pt x="137" y="189"/>
                      <a:pt x="118" y="226"/>
                      <a:pt x="109" y="269"/>
                    </a:cubicBezTo>
                    <a:cubicBezTo>
                      <a:pt x="135" y="275"/>
                      <a:pt x="135" y="275"/>
                      <a:pt x="135" y="275"/>
                    </a:cubicBezTo>
                    <a:cubicBezTo>
                      <a:pt x="148" y="278"/>
                      <a:pt x="147" y="292"/>
                      <a:pt x="140" y="298"/>
                    </a:cubicBezTo>
                    <a:cubicBezTo>
                      <a:pt x="101" y="331"/>
                      <a:pt x="101" y="331"/>
                      <a:pt x="101" y="331"/>
                    </a:cubicBezTo>
                    <a:cubicBezTo>
                      <a:pt x="118" y="334"/>
                      <a:pt x="134" y="342"/>
                      <a:pt x="146" y="355"/>
                    </a:cubicBezTo>
                    <a:cubicBezTo>
                      <a:pt x="159" y="368"/>
                      <a:pt x="168" y="385"/>
                      <a:pt x="171" y="404"/>
                    </a:cubicBezTo>
                    <a:cubicBezTo>
                      <a:pt x="235" y="404"/>
                      <a:pt x="235" y="404"/>
                      <a:pt x="235" y="404"/>
                    </a:cubicBezTo>
                    <a:cubicBezTo>
                      <a:pt x="235" y="378"/>
                      <a:pt x="235" y="378"/>
                      <a:pt x="235" y="378"/>
                    </a:cubicBezTo>
                    <a:cubicBezTo>
                      <a:pt x="235" y="365"/>
                      <a:pt x="248" y="363"/>
                      <a:pt x="256" y="369"/>
                    </a:cubicBezTo>
                    <a:cubicBezTo>
                      <a:pt x="306" y="408"/>
                      <a:pt x="306" y="408"/>
                      <a:pt x="306" y="408"/>
                    </a:cubicBezTo>
                    <a:cubicBezTo>
                      <a:pt x="308" y="387"/>
                      <a:pt x="317" y="368"/>
                      <a:pt x="330" y="355"/>
                    </a:cubicBezTo>
                    <a:cubicBezTo>
                      <a:pt x="343" y="342"/>
                      <a:pt x="360" y="333"/>
                      <a:pt x="378" y="330"/>
                    </a:cubicBezTo>
                    <a:cubicBezTo>
                      <a:pt x="378" y="245"/>
                      <a:pt x="378" y="245"/>
                      <a:pt x="378" y="245"/>
                    </a:cubicBezTo>
                    <a:cubicBezTo>
                      <a:pt x="353" y="245"/>
                      <a:pt x="353" y="245"/>
                      <a:pt x="353" y="245"/>
                    </a:cubicBezTo>
                    <a:cubicBezTo>
                      <a:pt x="340" y="245"/>
                      <a:pt x="338" y="230"/>
                      <a:pt x="344" y="223"/>
                    </a:cubicBezTo>
                    <a:cubicBezTo>
                      <a:pt x="382" y="174"/>
                      <a:pt x="382" y="174"/>
                      <a:pt x="382" y="174"/>
                    </a:cubicBezTo>
                    <a:cubicBezTo>
                      <a:pt x="383" y="173"/>
                      <a:pt x="383" y="172"/>
                      <a:pt x="384" y="172"/>
                    </a:cubicBezTo>
                    <a:cubicBezTo>
                      <a:pt x="273" y="172"/>
                      <a:pt x="273" y="172"/>
                      <a:pt x="273" y="172"/>
                    </a:cubicBezTo>
                    <a:cubicBezTo>
                      <a:pt x="263" y="172"/>
                      <a:pt x="254" y="164"/>
                      <a:pt x="254" y="153"/>
                    </a:cubicBezTo>
                    <a:cubicBezTo>
                      <a:pt x="254" y="101"/>
                      <a:pt x="254" y="101"/>
                      <a:pt x="254" y="101"/>
                    </a:cubicBezTo>
                    <a:close/>
                    <a:moveTo>
                      <a:pt x="439" y="38"/>
                    </a:moveTo>
                    <a:cubicBezTo>
                      <a:pt x="292" y="38"/>
                      <a:pt x="292" y="38"/>
                      <a:pt x="292" y="38"/>
                    </a:cubicBezTo>
                    <a:cubicBezTo>
                      <a:pt x="292" y="134"/>
                      <a:pt x="292" y="134"/>
                      <a:pt x="292" y="134"/>
                    </a:cubicBezTo>
                    <a:cubicBezTo>
                      <a:pt x="439" y="134"/>
                      <a:pt x="439" y="134"/>
                      <a:pt x="439" y="134"/>
                    </a:cubicBezTo>
                    <a:cubicBezTo>
                      <a:pt x="439" y="38"/>
                      <a:pt x="439" y="38"/>
                      <a:pt x="439" y="38"/>
                    </a:cubicBezTo>
                    <a:close/>
                    <a:moveTo>
                      <a:pt x="425" y="382"/>
                    </a:moveTo>
                    <a:cubicBezTo>
                      <a:pt x="416" y="373"/>
                      <a:pt x="404" y="367"/>
                      <a:pt x="391" y="367"/>
                    </a:cubicBezTo>
                    <a:cubicBezTo>
                      <a:pt x="378" y="367"/>
                      <a:pt x="366" y="373"/>
                      <a:pt x="357" y="382"/>
                    </a:cubicBezTo>
                    <a:cubicBezTo>
                      <a:pt x="349" y="390"/>
                      <a:pt x="343" y="402"/>
                      <a:pt x="343" y="416"/>
                    </a:cubicBezTo>
                    <a:cubicBezTo>
                      <a:pt x="343" y="429"/>
                      <a:pt x="349" y="441"/>
                      <a:pt x="357" y="450"/>
                    </a:cubicBezTo>
                    <a:cubicBezTo>
                      <a:pt x="366" y="459"/>
                      <a:pt x="378" y="464"/>
                      <a:pt x="391" y="464"/>
                    </a:cubicBezTo>
                    <a:cubicBezTo>
                      <a:pt x="404" y="464"/>
                      <a:pt x="416" y="459"/>
                      <a:pt x="425" y="450"/>
                    </a:cubicBezTo>
                    <a:cubicBezTo>
                      <a:pt x="434" y="441"/>
                      <a:pt x="439" y="429"/>
                      <a:pt x="439" y="416"/>
                    </a:cubicBezTo>
                    <a:cubicBezTo>
                      <a:pt x="439" y="402"/>
                      <a:pt x="434" y="390"/>
                      <a:pt x="425" y="382"/>
                    </a:cubicBezTo>
                    <a:close/>
                    <a:moveTo>
                      <a:pt x="120" y="382"/>
                    </a:moveTo>
                    <a:cubicBezTo>
                      <a:pt x="111" y="373"/>
                      <a:pt x="99" y="367"/>
                      <a:pt x="86" y="367"/>
                    </a:cubicBezTo>
                    <a:cubicBezTo>
                      <a:pt x="73" y="367"/>
                      <a:pt x="61" y="373"/>
                      <a:pt x="52" y="382"/>
                    </a:cubicBezTo>
                    <a:cubicBezTo>
                      <a:pt x="43" y="390"/>
                      <a:pt x="38" y="402"/>
                      <a:pt x="38" y="416"/>
                    </a:cubicBezTo>
                    <a:cubicBezTo>
                      <a:pt x="38" y="429"/>
                      <a:pt x="43" y="441"/>
                      <a:pt x="52" y="450"/>
                    </a:cubicBezTo>
                    <a:cubicBezTo>
                      <a:pt x="61" y="459"/>
                      <a:pt x="73" y="464"/>
                      <a:pt x="86" y="464"/>
                    </a:cubicBezTo>
                    <a:cubicBezTo>
                      <a:pt x="99" y="464"/>
                      <a:pt x="111" y="459"/>
                      <a:pt x="120" y="450"/>
                    </a:cubicBezTo>
                    <a:cubicBezTo>
                      <a:pt x="128" y="441"/>
                      <a:pt x="134" y="429"/>
                      <a:pt x="134" y="416"/>
                    </a:cubicBezTo>
                    <a:cubicBezTo>
                      <a:pt x="134" y="402"/>
                      <a:pt x="128" y="390"/>
                      <a:pt x="120" y="3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0040928" y="4265903"/>
              <a:ext cx="529159" cy="428006"/>
              <a:chOff x="7903081" y="894379"/>
              <a:chExt cx="675141" cy="626498"/>
            </a:xfrm>
            <a:solidFill>
              <a:srgbClr val="4DCEB8"/>
            </a:solidFill>
          </p:grpSpPr>
          <p:sp>
            <p:nvSpPr>
              <p:cNvPr id="46" name="Freeform 36"/>
              <p:cNvSpPr>
                <a:spLocks noEditPoints="1"/>
              </p:cNvSpPr>
              <p:nvPr/>
            </p:nvSpPr>
            <p:spPr bwMode="auto">
              <a:xfrm>
                <a:off x="7990491" y="894379"/>
                <a:ext cx="321479" cy="213587"/>
              </a:xfrm>
              <a:custGeom>
                <a:avLst/>
                <a:gdLst>
                  <a:gd name="T0" fmla="*/ 133 w 372"/>
                  <a:gd name="T1" fmla="*/ 185 h 247"/>
                  <a:gd name="T2" fmla="*/ 118 w 372"/>
                  <a:gd name="T3" fmla="*/ 152 h 247"/>
                  <a:gd name="T4" fmla="*/ 136 w 372"/>
                  <a:gd name="T5" fmla="*/ 115 h 247"/>
                  <a:gd name="T6" fmla="*/ 180 w 372"/>
                  <a:gd name="T7" fmla="*/ 100 h 247"/>
                  <a:gd name="T8" fmla="*/ 180 w 372"/>
                  <a:gd name="T9" fmla="*/ 84 h 247"/>
                  <a:gd name="T10" fmla="*/ 205 w 372"/>
                  <a:gd name="T11" fmla="*/ 84 h 247"/>
                  <a:gd name="T12" fmla="*/ 205 w 372"/>
                  <a:gd name="T13" fmla="*/ 99 h 247"/>
                  <a:gd name="T14" fmla="*/ 246 w 372"/>
                  <a:gd name="T15" fmla="*/ 114 h 247"/>
                  <a:gd name="T16" fmla="*/ 263 w 372"/>
                  <a:gd name="T17" fmla="*/ 152 h 247"/>
                  <a:gd name="T18" fmla="*/ 221 w 372"/>
                  <a:gd name="T19" fmla="*/ 152 h 247"/>
                  <a:gd name="T20" fmla="*/ 215 w 372"/>
                  <a:gd name="T21" fmla="*/ 136 h 247"/>
                  <a:gd name="T22" fmla="*/ 167 w 372"/>
                  <a:gd name="T23" fmla="*/ 134 h 247"/>
                  <a:gd name="T24" fmla="*/ 167 w 372"/>
                  <a:gd name="T25" fmla="*/ 156 h 247"/>
                  <a:gd name="T26" fmla="*/ 217 w 372"/>
                  <a:gd name="T27" fmla="*/ 171 h 247"/>
                  <a:gd name="T28" fmla="*/ 251 w 372"/>
                  <a:gd name="T29" fmla="*/ 188 h 247"/>
                  <a:gd name="T30" fmla="*/ 266 w 372"/>
                  <a:gd name="T31" fmla="*/ 223 h 247"/>
                  <a:gd name="T32" fmla="*/ 265 w 372"/>
                  <a:gd name="T33" fmla="*/ 234 h 247"/>
                  <a:gd name="T34" fmla="*/ 259 w 372"/>
                  <a:gd name="T35" fmla="*/ 246 h 247"/>
                  <a:gd name="T36" fmla="*/ 222 w 372"/>
                  <a:gd name="T37" fmla="*/ 230 h 247"/>
                  <a:gd name="T38" fmla="*/ 217 w 372"/>
                  <a:gd name="T39" fmla="*/ 217 h 247"/>
                  <a:gd name="T40" fmla="*/ 133 w 372"/>
                  <a:gd name="T41" fmla="*/ 185 h 247"/>
                  <a:gd name="T42" fmla="*/ 191 w 372"/>
                  <a:gd name="T43" fmla="*/ 39 h 247"/>
                  <a:gd name="T44" fmla="*/ 83 w 372"/>
                  <a:gd name="T45" fmla="*/ 83 h 247"/>
                  <a:gd name="T46" fmla="*/ 39 w 372"/>
                  <a:gd name="T47" fmla="*/ 191 h 247"/>
                  <a:gd name="T48" fmla="*/ 44 w 372"/>
                  <a:gd name="T49" fmla="*/ 231 h 247"/>
                  <a:gd name="T50" fmla="*/ 9 w 372"/>
                  <a:gd name="T51" fmla="*/ 247 h 247"/>
                  <a:gd name="T52" fmla="*/ 0 w 372"/>
                  <a:gd name="T53" fmla="*/ 191 h 247"/>
                  <a:gd name="T54" fmla="*/ 56 w 372"/>
                  <a:gd name="T55" fmla="*/ 56 h 247"/>
                  <a:gd name="T56" fmla="*/ 191 w 372"/>
                  <a:gd name="T57" fmla="*/ 0 h 247"/>
                  <a:gd name="T58" fmla="*/ 326 w 372"/>
                  <a:gd name="T59" fmla="*/ 56 h 247"/>
                  <a:gd name="T60" fmla="*/ 372 w 372"/>
                  <a:gd name="T61" fmla="*/ 132 h 247"/>
                  <a:gd name="T62" fmla="*/ 339 w 372"/>
                  <a:gd name="T63" fmla="*/ 152 h 247"/>
                  <a:gd name="T64" fmla="*/ 299 w 372"/>
                  <a:gd name="T65" fmla="*/ 83 h 247"/>
                  <a:gd name="T66" fmla="*/ 191 w 372"/>
                  <a:gd name="T67" fmla="*/ 39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2" h="247">
                    <a:moveTo>
                      <a:pt x="133" y="185"/>
                    </a:moveTo>
                    <a:cubicBezTo>
                      <a:pt x="123" y="177"/>
                      <a:pt x="118" y="166"/>
                      <a:pt x="118" y="152"/>
                    </a:cubicBezTo>
                    <a:cubicBezTo>
                      <a:pt x="118" y="136"/>
                      <a:pt x="124" y="124"/>
                      <a:pt x="136" y="115"/>
                    </a:cubicBezTo>
                    <a:cubicBezTo>
                      <a:pt x="147" y="105"/>
                      <a:pt x="160" y="100"/>
                      <a:pt x="180" y="100"/>
                    </a:cubicBezTo>
                    <a:cubicBezTo>
                      <a:pt x="180" y="84"/>
                      <a:pt x="180" y="84"/>
                      <a:pt x="180" y="84"/>
                    </a:cubicBezTo>
                    <a:cubicBezTo>
                      <a:pt x="205" y="84"/>
                      <a:pt x="205" y="84"/>
                      <a:pt x="205" y="84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24" y="100"/>
                      <a:pt x="235" y="104"/>
                      <a:pt x="246" y="114"/>
                    </a:cubicBezTo>
                    <a:cubicBezTo>
                      <a:pt x="257" y="123"/>
                      <a:pt x="262" y="136"/>
                      <a:pt x="263" y="152"/>
                    </a:cubicBezTo>
                    <a:cubicBezTo>
                      <a:pt x="221" y="152"/>
                      <a:pt x="221" y="152"/>
                      <a:pt x="221" y="152"/>
                    </a:cubicBezTo>
                    <a:cubicBezTo>
                      <a:pt x="220" y="145"/>
                      <a:pt x="218" y="140"/>
                      <a:pt x="215" y="136"/>
                    </a:cubicBezTo>
                    <a:cubicBezTo>
                      <a:pt x="208" y="128"/>
                      <a:pt x="176" y="128"/>
                      <a:pt x="167" y="134"/>
                    </a:cubicBezTo>
                    <a:cubicBezTo>
                      <a:pt x="161" y="139"/>
                      <a:pt x="160" y="151"/>
                      <a:pt x="167" y="156"/>
                    </a:cubicBezTo>
                    <a:cubicBezTo>
                      <a:pt x="175" y="162"/>
                      <a:pt x="205" y="167"/>
                      <a:pt x="217" y="171"/>
                    </a:cubicBezTo>
                    <a:cubicBezTo>
                      <a:pt x="232" y="176"/>
                      <a:pt x="244" y="181"/>
                      <a:pt x="251" y="188"/>
                    </a:cubicBezTo>
                    <a:cubicBezTo>
                      <a:pt x="261" y="197"/>
                      <a:pt x="266" y="208"/>
                      <a:pt x="266" y="223"/>
                    </a:cubicBezTo>
                    <a:cubicBezTo>
                      <a:pt x="266" y="227"/>
                      <a:pt x="266" y="231"/>
                      <a:pt x="265" y="234"/>
                    </a:cubicBezTo>
                    <a:cubicBezTo>
                      <a:pt x="263" y="238"/>
                      <a:pt x="261" y="242"/>
                      <a:pt x="259" y="246"/>
                    </a:cubicBezTo>
                    <a:cubicBezTo>
                      <a:pt x="247" y="240"/>
                      <a:pt x="235" y="235"/>
                      <a:pt x="222" y="230"/>
                    </a:cubicBezTo>
                    <a:cubicBezTo>
                      <a:pt x="223" y="225"/>
                      <a:pt x="221" y="220"/>
                      <a:pt x="217" y="217"/>
                    </a:cubicBezTo>
                    <a:cubicBezTo>
                      <a:pt x="200" y="204"/>
                      <a:pt x="158" y="207"/>
                      <a:pt x="133" y="185"/>
                    </a:cubicBezTo>
                    <a:close/>
                    <a:moveTo>
                      <a:pt x="191" y="39"/>
                    </a:moveTo>
                    <a:cubicBezTo>
                      <a:pt x="149" y="39"/>
                      <a:pt x="111" y="56"/>
                      <a:pt x="83" y="83"/>
                    </a:cubicBezTo>
                    <a:cubicBezTo>
                      <a:pt x="56" y="111"/>
                      <a:pt x="39" y="149"/>
                      <a:pt x="39" y="191"/>
                    </a:cubicBezTo>
                    <a:cubicBezTo>
                      <a:pt x="39" y="205"/>
                      <a:pt x="40" y="219"/>
                      <a:pt x="44" y="231"/>
                    </a:cubicBezTo>
                    <a:cubicBezTo>
                      <a:pt x="32" y="236"/>
                      <a:pt x="20" y="241"/>
                      <a:pt x="9" y="247"/>
                    </a:cubicBezTo>
                    <a:cubicBezTo>
                      <a:pt x="3" y="229"/>
                      <a:pt x="0" y="210"/>
                      <a:pt x="0" y="191"/>
                    </a:cubicBezTo>
                    <a:cubicBezTo>
                      <a:pt x="0" y="138"/>
                      <a:pt x="22" y="91"/>
                      <a:pt x="56" y="56"/>
                    </a:cubicBezTo>
                    <a:cubicBezTo>
                      <a:pt x="91" y="22"/>
                      <a:pt x="138" y="0"/>
                      <a:pt x="191" y="0"/>
                    </a:cubicBezTo>
                    <a:cubicBezTo>
                      <a:pt x="244" y="0"/>
                      <a:pt x="291" y="22"/>
                      <a:pt x="326" y="56"/>
                    </a:cubicBezTo>
                    <a:cubicBezTo>
                      <a:pt x="347" y="77"/>
                      <a:pt x="363" y="103"/>
                      <a:pt x="372" y="132"/>
                    </a:cubicBezTo>
                    <a:cubicBezTo>
                      <a:pt x="361" y="138"/>
                      <a:pt x="349" y="145"/>
                      <a:pt x="339" y="152"/>
                    </a:cubicBezTo>
                    <a:cubicBezTo>
                      <a:pt x="332" y="126"/>
                      <a:pt x="318" y="102"/>
                      <a:pt x="299" y="83"/>
                    </a:cubicBezTo>
                    <a:cubicBezTo>
                      <a:pt x="271" y="56"/>
                      <a:pt x="233" y="39"/>
                      <a:pt x="191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  <p:sp>
            <p:nvSpPr>
              <p:cNvPr id="47" name="Freeform 37"/>
              <p:cNvSpPr>
                <a:spLocks noEditPoints="1"/>
              </p:cNvSpPr>
              <p:nvPr/>
            </p:nvSpPr>
            <p:spPr bwMode="auto">
              <a:xfrm>
                <a:off x="8242846" y="1021288"/>
                <a:ext cx="335376" cy="351103"/>
              </a:xfrm>
              <a:custGeom>
                <a:avLst/>
                <a:gdLst>
                  <a:gd name="T0" fmla="*/ 41 w 388"/>
                  <a:gd name="T1" fmla="*/ 59 h 406"/>
                  <a:gd name="T2" fmla="*/ 185 w 388"/>
                  <a:gd name="T3" fmla="*/ 0 h 406"/>
                  <a:gd name="T4" fmla="*/ 329 w 388"/>
                  <a:gd name="T5" fmla="*/ 59 h 406"/>
                  <a:gd name="T6" fmla="*/ 388 w 388"/>
                  <a:gd name="T7" fmla="*/ 203 h 406"/>
                  <a:gd name="T8" fmla="*/ 329 w 388"/>
                  <a:gd name="T9" fmla="*/ 347 h 406"/>
                  <a:gd name="T10" fmla="*/ 185 w 388"/>
                  <a:gd name="T11" fmla="*/ 406 h 406"/>
                  <a:gd name="T12" fmla="*/ 111 w 388"/>
                  <a:gd name="T13" fmla="*/ 393 h 406"/>
                  <a:gd name="T14" fmla="*/ 116 w 388"/>
                  <a:gd name="T15" fmla="*/ 342 h 406"/>
                  <a:gd name="T16" fmla="*/ 36 w 388"/>
                  <a:gd name="T17" fmla="*/ 149 h 406"/>
                  <a:gd name="T18" fmla="*/ 0 w 388"/>
                  <a:gd name="T19" fmla="*/ 119 h 406"/>
                  <a:gd name="T20" fmla="*/ 41 w 388"/>
                  <a:gd name="T21" fmla="*/ 59 h 406"/>
                  <a:gd name="T22" fmla="*/ 123 w 388"/>
                  <a:gd name="T23" fmla="*/ 197 h 406"/>
                  <a:gd name="T24" fmla="*/ 107 w 388"/>
                  <a:gd name="T25" fmla="*/ 161 h 406"/>
                  <a:gd name="T26" fmla="*/ 126 w 388"/>
                  <a:gd name="T27" fmla="*/ 121 h 406"/>
                  <a:gd name="T28" fmla="*/ 173 w 388"/>
                  <a:gd name="T29" fmla="*/ 105 h 406"/>
                  <a:gd name="T30" fmla="*/ 173 w 388"/>
                  <a:gd name="T31" fmla="*/ 88 h 406"/>
                  <a:gd name="T32" fmla="*/ 200 w 388"/>
                  <a:gd name="T33" fmla="*/ 88 h 406"/>
                  <a:gd name="T34" fmla="*/ 200 w 388"/>
                  <a:gd name="T35" fmla="*/ 104 h 406"/>
                  <a:gd name="T36" fmla="*/ 244 w 388"/>
                  <a:gd name="T37" fmla="*/ 120 h 406"/>
                  <a:gd name="T38" fmla="*/ 262 w 388"/>
                  <a:gd name="T39" fmla="*/ 161 h 406"/>
                  <a:gd name="T40" fmla="*/ 217 w 388"/>
                  <a:gd name="T41" fmla="*/ 161 h 406"/>
                  <a:gd name="T42" fmla="*/ 211 w 388"/>
                  <a:gd name="T43" fmla="*/ 144 h 406"/>
                  <a:gd name="T44" fmla="*/ 160 w 388"/>
                  <a:gd name="T45" fmla="*/ 142 h 406"/>
                  <a:gd name="T46" fmla="*/ 159 w 388"/>
                  <a:gd name="T47" fmla="*/ 165 h 406"/>
                  <a:gd name="T48" fmla="*/ 213 w 388"/>
                  <a:gd name="T49" fmla="*/ 181 h 406"/>
                  <a:gd name="T50" fmla="*/ 250 w 388"/>
                  <a:gd name="T51" fmla="*/ 200 h 406"/>
                  <a:gd name="T52" fmla="*/ 265 w 388"/>
                  <a:gd name="T53" fmla="*/ 237 h 406"/>
                  <a:gd name="T54" fmla="*/ 248 w 388"/>
                  <a:gd name="T55" fmla="*/ 279 h 406"/>
                  <a:gd name="T56" fmla="*/ 198 w 388"/>
                  <a:gd name="T57" fmla="*/ 296 h 406"/>
                  <a:gd name="T58" fmla="*/ 198 w 388"/>
                  <a:gd name="T59" fmla="*/ 318 h 406"/>
                  <a:gd name="T60" fmla="*/ 172 w 388"/>
                  <a:gd name="T61" fmla="*/ 318 h 406"/>
                  <a:gd name="T62" fmla="*/ 172 w 388"/>
                  <a:gd name="T63" fmla="*/ 296 h 406"/>
                  <a:gd name="T64" fmla="*/ 123 w 388"/>
                  <a:gd name="T65" fmla="*/ 279 h 406"/>
                  <a:gd name="T66" fmla="*/ 105 w 388"/>
                  <a:gd name="T67" fmla="*/ 233 h 406"/>
                  <a:gd name="T68" fmla="*/ 152 w 388"/>
                  <a:gd name="T69" fmla="*/ 233 h 406"/>
                  <a:gd name="T70" fmla="*/ 158 w 388"/>
                  <a:gd name="T71" fmla="*/ 254 h 406"/>
                  <a:gd name="T72" fmla="*/ 212 w 388"/>
                  <a:gd name="T73" fmla="*/ 256 h 406"/>
                  <a:gd name="T74" fmla="*/ 213 w 388"/>
                  <a:gd name="T75" fmla="*/ 231 h 406"/>
                  <a:gd name="T76" fmla="*/ 123 w 388"/>
                  <a:gd name="T77" fmla="*/ 197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388" h="406">
                    <a:moveTo>
                      <a:pt x="41" y="59"/>
                    </a:moveTo>
                    <a:cubicBezTo>
                      <a:pt x="78" y="22"/>
                      <a:pt x="129" y="0"/>
                      <a:pt x="185" y="0"/>
                    </a:cubicBezTo>
                    <a:cubicBezTo>
                      <a:pt x="241" y="0"/>
                      <a:pt x="292" y="22"/>
                      <a:pt x="329" y="59"/>
                    </a:cubicBezTo>
                    <a:cubicBezTo>
                      <a:pt x="366" y="96"/>
                      <a:pt x="388" y="147"/>
                      <a:pt x="388" y="203"/>
                    </a:cubicBezTo>
                    <a:cubicBezTo>
                      <a:pt x="388" y="259"/>
                      <a:pt x="366" y="310"/>
                      <a:pt x="329" y="347"/>
                    </a:cubicBezTo>
                    <a:cubicBezTo>
                      <a:pt x="292" y="384"/>
                      <a:pt x="241" y="406"/>
                      <a:pt x="185" y="406"/>
                    </a:cubicBezTo>
                    <a:cubicBezTo>
                      <a:pt x="159" y="406"/>
                      <a:pt x="134" y="401"/>
                      <a:pt x="111" y="393"/>
                    </a:cubicBezTo>
                    <a:cubicBezTo>
                      <a:pt x="114" y="376"/>
                      <a:pt x="116" y="359"/>
                      <a:pt x="116" y="342"/>
                    </a:cubicBezTo>
                    <a:cubicBezTo>
                      <a:pt x="116" y="270"/>
                      <a:pt x="87" y="200"/>
                      <a:pt x="36" y="149"/>
                    </a:cubicBezTo>
                    <a:cubicBezTo>
                      <a:pt x="25" y="138"/>
                      <a:pt x="13" y="128"/>
                      <a:pt x="0" y="119"/>
                    </a:cubicBezTo>
                    <a:cubicBezTo>
                      <a:pt x="10" y="96"/>
                      <a:pt x="24" y="76"/>
                      <a:pt x="41" y="59"/>
                    </a:cubicBezTo>
                    <a:close/>
                    <a:moveTo>
                      <a:pt x="123" y="197"/>
                    </a:moveTo>
                    <a:cubicBezTo>
                      <a:pt x="112" y="188"/>
                      <a:pt x="107" y="176"/>
                      <a:pt x="107" y="161"/>
                    </a:cubicBezTo>
                    <a:cubicBezTo>
                      <a:pt x="107" y="144"/>
                      <a:pt x="113" y="131"/>
                      <a:pt x="126" y="121"/>
                    </a:cubicBezTo>
                    <a:cubicBezTo>
                      <a:pt x="138" y="111"/>
                      <a:pt x="152" y="105"/>
                      <a:pt x="173" y="105"/>
                    </a:cubicBezTo>
                    <a:cubicBezTo>
                      <a:pt x="173" y="88"/>
                      <a:pt x="173" y="88"/>
                      <a:pt x="173" y="88"/>
                    </a:cubicBezTo>
                    <a:cubicBezTo>
                      <a:pt x="200" y="88"/>
                      <a:pt x="200" y="88"/>
                      <a:pt x="200" y="88"/>
                    </a:cubicBezTo>
                    <a:cubicBezTo>
                      <a:pt x="200" y="104"/>
                      <a:pt x="200" y="104"/>
                      <a:pt x="200" y="104"/>
                    </a:cubicBezTo>
                    <a:cubicBezTo>
                      <a:pt x="220" y="105"/>
                      <a:pt x="233" y="110"/>
                      <a:pt x="244" y="120"/>
                    </a:cubicBezTo>
                    <a:cubicBezTo>
                      <a:pt x="255" y="130"/>
                      <a:pt x="261" y="143"/>
                      <a:pt x="262" y="161"/>
                    </a:cubicBezTo>
                    <a:cubicBezTo>
                      <a:pt x="217" y="161"/>
                      <a:pt x="217" y="161"/>
                      <a:pt x="217" y="161"/>
                    </a:cubicBezTo>
                    <a:cubicBezTo>
                      <a:pt x="216" y="154"/>
                      <a:pt x="214" y="148"/>
                      <a:pt x="211" y="144"/>
                    </a:cubicBezTo>
                    <a:cubicBezTo>
                      <a:pt x="203" y="135"/>
                      <a:pt x="168" y="135"/>
                      <a:pt x="160" y="142"/>
                    </a:cubicBezTo>
                    <a:cubicBezTo>
                      <a:pt x="152" y="147"/>
                      <a:pt x="152" y="160"/>
                      <a:pt x="159" y="165"/>
                    </a:cubicBezTo>
                    <a:cubicBezTo>
                      <a:pt x="168" y="172"/>
                      <a:pt x="200" y="177"/>
                      <a:pt x="213" y="181"/>
                    </a:cubicBezTo>
                    <a:cubicBezTo>
                      <a:pt x="229" y="186"/>
                      <a:pt x="242" y="193"/>
                      <a:pt x="250" y="200"/>
                    </a:cubicBezTo>
                    <a:cubicBezTo>
                      <a:pt x="260" y="209"/>
                      <a:pt x="265" y="221"/>
                      <a:pt x="265" y="237"/>
                    </a:cubicBezTo>
                    <a:cubicBezTo>
                      <a:pt x="265" y="256"/>
                      <a:pt x="260" y="270"/>
                      <a:pt x="248" y="279"/>
                    </a:cubicBezTo>
                    <a:cubicBezTo>
                      <a:pt x="236" y="289"/>
                      <a:pt x="222" y="295"/>
                      <a:pt x="198" y="296"/>
                    </a:cubicBezTo>
                    <a:cubicBezTo>
                      <a:pt x="198" y="318"/>
                      <a:pt x="198" y="318"/>
                      <a:pt x="198" y="318"/>
                    </a:cubicBezTo>
                    <a:cubicBezTo>
                      <a:pt x="172" y="318"/>
                      <a:pt x="172" y="318"/>
                      <a:pt x="172" y="318"/>
                    </a:cubicBezTo>
                    <a:cubicBezTo>
                      <a:pt x="172" y="296"/>
                      <a:pt x="172" y="296"/>
                      <a:pt x="172" y="296"/>
                    </a:cubicBezTo>
                    <a:cubicBezTo>
                      <a:pt x="150" y="295"/>
                      <a:pt x="136" y="290"/>
                      <a:pt x="123" y="279"/>
                    </a:cubicBezTo>
                    <a:cubicBezTo>
                      <a:pt x="111" y="268"/>
                      <a:pt x="105" y="252"/>
                      <a:pt x="105" y="233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53" y="243"/>
                      <a:pt x="155" y="250"/>
                      <a:pt x="158" y="254"/>
                    </a:cubicBezTo>
                    <a:cubicBezTo>
                      <a:pt x="167" y="265"/>
                      <a:pt x="203" y="263"/>
                      <a:pt x="212" y="256"/>
                    </a:cubicBezTo>
                    <a:cubicBezTo>
                      <a:pt x="220" y="251"/>
                      <a:pt x="221" y="237"/>
                      <a:pt x="213" y="231"/>
                    </a:cubicBezTo>
                    <a:cubicBezTo>
                      <a:pt x="195" y="216"/>
                      <a:pt x="150" y="220"/>
                      <a:pt x="123" y="1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  <p:sp>
            <p:nvSpPr>
              <p:cNvPr id="48" name="Freeform 38"/>
              <p:cNvSpPr>
                <a:spLocks noEditPoints="1"/>
              </p:cNvSpPr>
              <p:nvPr/>
            </p:nvSpPr>
            <p:spPr bwMode="auto">
              <a:xfrm>
                <a:off x="7903081" y="1114915"/>
                <a:ext cx="406328" cy="405962"/>
              </a:xfrm>
              <a:custGeom>
                <a:avLst/>
                <a:gdLst>
                  <a:gd name="T0" fmla="*/ 235 w 470"/>
                  <a:gd name="T1" fmla="*/ 57 h 470"/>
                  <a:gd name="T2" fmla="*/ 109 w 470"/>
                  <a:gd name="T3" fmla="*/ 109 h 470"/>
                  <a:gd name="T4" fmla="*/ 57 w 470"/>
                  <a:gd name="T5" fmla="*/ 235 h 470"/>
                  <a:gd name="T6" fmla="*/ 109 w 470"/>
                  <a:gd name="T7" fmla="*/ 361 h 470"/>
                  <a:gd name="T8" fmla="*/ 235 w 470"/>
                  <a:gd name="T9" fmla="*/ 413 h 470"/>
                  <a:gd name="T10" fmla="*/ 361 w 470"/>
                  <a:gd name="T11" fmla="*/ 361 h 470"/>
                  <a:gd name="T12" fmla="*/ 413 w 470"/>
                  <a:gd name="T13" fmla="*/ 235 h 470"/>
                  <a:gd name="T14" fmla="*/ 361 w 470"/>
                  <a:gd name="T15" fmla="*/ 109 h 470"/>
                  <a:gd name="T16" fmla="*/ 235 w 470"/>
                  <a:gd name="T17" fmla="*/ 57 h 470"/>
                  <a:gd name="T18" fmla="*/ 170 w 470"/>
                  <a:gd name="T19" fmla="*/ 228 h 470"/>
                  <a:gd name="T20" fmla="*/ 154 w 470"/>
                  <a:gd name="T21" fmla="*/ 191 h 470"/>
                  <a:gd name="T22" fmla="*/ 173 w 470"/>
                  <a:gd name="T23" fmla="*/ 149 h 470"/>
                  <a:gd name="T24" fmla="*/ 222 w 470"/>
                  <a:gd name="T25" fmla="*/ 132 h 470"/>
                  <a:gd name="T26" fmla="*/ 222 w 470"/>
                  <a:gd name="T27" fmla="*/ 114 h 470"/>
                  <a:gd name="T28" fmla="*/ 251 w 470"/>
                  <a:gd name="T29" fmla="*/ 114 h 470"/>
                  <a:gd name="T30" fmla="*/ 251 w 470"/>
                  <a:gd name="T31" fmla="*/ 132 h 470"/>
                  <a:gd name="T32" fmla="*/ 296 w 470"/>
                  <a:gd name="T33" fmla="*/ 148 h 470"/>
                  <a:gd name="T34" fmla="*/ 314 w 470"/>
                  <a:gd name="T35" fmla="*/ 190 h 470"/>
                  <a:gd name="T36" fmla="*/ 267 w 470"/>
                  <a:gd name="T37" fmla="*/ 190 h 470"/>
                  <a:gd name="T38" fmla="*/ 262 w 470"/>
                  <a:gd name="T39" fmla="*/ 173 h 470"/>
                  <a:gd name="T40" fmla="*/ 208 w 470"/>
                  <a:gd name="T41" fmla="*/ 171 h 470"/>
                  <a:gd name="T42" fmla="*/ 208 w 470"/>
                  <a:gd name="T43" fmla="*/ 196 h 470"/>
                  <a:gd name="T44" fmla="*/ 264 w 470"/>
                  <a:gd name="T45" fmla="*/ 212 h 470"/>
                  <a:gd name="T46" fmla="*/ 302 w 470"/>
                  <a:gd name="T47" fmla="*/ 231 h 470"/>
                  <a:gd name="T48" fmla="*/ 318 w 470"/>
                  <a:gd name="T49" fmla="*/ 271 h 470"/>
                  <a:gd name="T50" fmla="*/ 300 w 470"/>
                  <a:gd name="T51" fmla="*/ 314 h 470"/>
                  <a:gd name="T52" fmla="*/ 248 w 470"/>
                  <a:gd name="T53" fmla="*/ 333 h 470"/>
                  <a:gd name="T54" fmla="*/ 248 w 470"/>
                  <a:gd name="T55" fmla="*/ 355 h 470"/>
                  <a:gd name="T56" fmla="*/ 219 w 470"/>
                  <a:gd name="T57" fmla="*/ 355 h 470"/>
                  <a:gd name="T58" fmla="*/ 219 w 470"/>
                  <a:gd name="T59" fmla="*/ 333 h 470"/>
                  <a:gd name="T60" fmla="*/ 171 w 470"/>
                  <a:gd name="T61" fmla="*/ 313 h 470"/>
                  <a:gd name="T62" fmla="*/ 151 w 470"/>
                  <a:gd name="T63" fmla="*/ 266 h 470"/>
                  <a:gd name="T64" fmla="*/ 201 w 470"/>
                  <a:gd name="T65" fmla="*/ 266 h 470"/>
                  <a:gd name="T66" fmla="*/ 207 w 470"/>
                  <a:gd name="T67" fmla="*/ 288 h 470"/>
                  <a:gd name="T68" fmla="*/ 263 w 470"/>
                  <a:gd name="T69" fmla="*/ 290 h 470"/>
                  <a:gd name="T70" fmla="*/ 264 w 470"/>
                  <a:gd name="T71" fmla="*/ 264 h 470"/>
                  <a:gd name="T72" fmla="*/ 170 w 470"/>
                  <a:gd name="T73" fmla="*/ 228 h 470"/>
                  <a:gd name="T74" fmla="*/ 69 w 470"/>
                  <a:gd name="T75" fmla="*/ 69 h 470"/>
                  <a:gd name="T76" fmla="*/ 235 w 470"/>
                  <a:gd name="T77" fmla="*/ 0 h 470"/>
                  <a:gd name="T78" fmla="*/ 401 w 470"/>
                  <a:gd name="T79" fmla="*/ 69 h 470"/>
                  <a:gd name="T80" fmla="*/ 470 w 470"/>
                  <a:gd name="T81" fmla="*/ 235 h 470"/>
                  <a:gd name="T82" fmla="*/ 401 w 470"/>
                  <a:gd name="T83" fmla="*/ 401 h 470"/>
                  <a:gd name="T84" fmla="*/ 235 w 470"/>
                  <a:gd name="T85" fmla="*/ 470 h 470"/>
                  <a:gd name="T86" fmla="*/ 69 w 470"/>
                  <a:gd name="T87" fmla="*/ 401 h 470"/>
                  <a:gd name="T88" fmla="*/ 0 w 470"/>
                  <a:gd name="T89" fmla="*/ 235 h 470"/>
                  <a:gd name="T90" fmla="*/ 69 w 470"/>
                  <a:gd name="T91" fmla="*/ 69 h 4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0" h="470">
                    <a:moveTo>
                      <a:pt x="235" y="57"/>
                    </a:moveTo>
                    <a:cubicBezTo>
                      <a:pt x="186" y="57"/>
                      <a:pt x="141" y="77"/>
                      <a:pt x="109" y="109"/>
                    </a:cubicBezTo>
                    <a:cubicBezTo>
                      <a:pt x="77" y="141"/>
                      <a:pt x="57" y="186"/>
                      <a:pt x="57" y="235"/>
                    </a:cubicBezTo>
                    <a:cubicBezTo>
                      <a:pt x="57" y="284"/>
                      <a:pt x="77" y="328"/>
                      <a:pt x="109" y="361"/>
                    </a:cubicBezTo>
                    <a:cubicBezTo>
                      <a:pt x="141" y="393"/>
                      <a:pt x="186" y="413"/>
                      <a:pt x="235" y="413"/>
                    </a:cubicBezTo>
                    <a:cubicBezTo>
                      <a:pt x="284" y="413"/>
                      <a:pt x="328" y="393"/>
                      <a:pt x="361" y="361"/>
                    </a:cubicBezTo>
                    <a:cubicBezTo>
                      <a:pt x="393" y="328"/>
                      <a:pt x="413" y="284"/>
                      <a:pt x="413" y="235"/>
                    </a:cubicBezTo>
                    <a:cubicBezTo>
                      <a:pt x="413" y="186"/>
                      <a:pt x="393" y="141"/>
                      <a:pt x="361" y="109"/>
                    </a:cubicBezTo>
                    <a:cubicBezTo>
                      <a:pt x="328" y="77"/>
                      <a:pt x="284" y="57"/>
                      <a:pt x="235" y="57"/>
                    </a:cubicBezTo>
                    <a:close/>
                    <a:moveTo>
                      <a:pt x="170" y="228"/>
                    </a:moveTo>
                    <a:cubicBezTo>
                      <a:pt x="159" y="219"/>
                      <a:pt x="154" y="207"/>
                      <a:pt x="154" y="191"/>
                    </a:cubicBezTo>
                    <a:cubicBezTo>
                      <a:pt x="154" y="174"/>
                      <a:pt x="160" y="160"/>
                      <a:pt x="173" y="149"/>
                    </a:cubicBezTo>
                    <a:cubicBezTo>
                      <a:pt x="186" y="139"/>
                      <a:pt x="200" y="133"/>
                      <a:pt x="222" y="132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51" y="114"/>
                      <a:pt x="251" y="114"/>
                      <a:pt x="251" y="114"/>
                    </a:cubicBezTo>
                    <a:cubicBezTo>
                      <a:pt x="251" y="132"/>
                      <a:pt x="251" y="132"/>
                      <a:pt x="251" y="132"/>
                    </a:cubicBezTo>
                    <a:cubicBezTo>
                      <a:pt x="272" y="133"/>
                      <a:pt x="284" y="138"/>
                      <a:pt x="296" y="148"/>
                    </a:cubicBezTo>
                    <a:cubicBezTo>
                      <a:pt x="308" y="158"/>
                      <a:pt x="313" y="172"/>
                      <a:pt x="314" y="190"/>
                    </a:cubicBezTo>
                    <a:cubicBezTo>
                      <a:pt x="267" y="190"/>
                      <a:pt x="267" y="190"/>
                      <a:pt x="267" y="190"/>
                    </a:cubicBezTo>
                    <a:cubicBezTo>
                      <a:pt x="266" y="182"/>
                      <a:pt x="265" y="177"/>
                      <a:pt x="262" y="173"/>
                    </a:cubicBezTo>
                    <a:cubicBezTo>
                      <a:pt x="254" y="164"/>
                      <a:pt x="218" y="164"/>
                      <a:pt x="208" y="171"/>
                    </a:cubicBezTo>
                    <a:cubicBezTo>
                      <a:pt x="201" y="177"/>
                      <a:pt x="200" y="190"/>
                      <a:pt x="208" y="196"/>
                    </a:cubicBezTo>
                    <a:cubicBezTo>
                      <a:pt x="217" y="203"/>
                      <a:pt x="250" y="208"/>
                      <a:pt x="264" y="212"/>
                    </a:cubicBezTo>
                    <a:cubicBezTo>
                      <a:pt x="281" y="218"/>
                      <a:pt x="294" y="224"/>
                      <a:pt x="302" y="231"/>
                    </a:cubicBezTo>
                    <a:cubicBezTo>
                      <a:pt x="313" y="241"/>
                      <a:pt x="318" y="254"/>
                      <a:pt x="318" y="271"/>
                    </a:cubicBezTo>
                    <a:cubicBezTo>
                      <a:pt x="319" y="290"/>
                      <a:pt x="312" y="304"/>
                      <a:pt x="300" y="314"/>
                    </a:cubicBezTo>
                    <a:cubicBezTo>
                      <a:pt x="288" y="325"/>
                      <a:pt x="272" y="332"/>
                      <a:pt x="248" y="333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19" y="355"/>
                      <a:pt x="219" y="355"/>
                      <a:pt x="219" y="355"/>
                    </a:cubicBezTo>
                    <a:cubicBezTo>
                      <a:pt x="219" y="333"/>
                      <a:pt x="219" y="333"/>
                      <a:pt x="219" y="333"/>
                    </a:cubicBezTo>
                    <a:cubicBezTo>
                      <a:pt x="196" y="333"/>
                      <a:pt x="183" y="325"/>
                      <a:pt x="171" y="313"/>
                    </a:cubicBezTo>
                    <a:cubicBezTo>
                      <a:pt x="158" y="302"/>
                      <a:pt x="151" y="286"/>
                      <a:pt x="151" y="266"/>
                    </a:cubicBezTo>
                    <a:cubicBezTo>
                      <a:pt x="201" y="266"/>
                      <a:pt x="201" y="266"/>
                      <a:pt x="201" y="266"/>
                    </a:cubicBezTo>
                    <a:cubicBezTo>
                      <a:pt x="202" y="276"/>
                      <a:pt x="204" y="283"/>
                      <a:pt x="207" y="288"/>
                    </a:cubicBezTo>
                    <a:cubicBezTo>
                      <a:pt x="216" y="299"/>
                      <a:pt x="254" y="297"/>
                      <a:pt x="263" y="290"/>
                    </a:cubicBezTo>
                    <a:cubicBezTo>
                      <a:pt x="272" y="284"/>
                      <a:pt x="272" y="271"/>
                      <a:pt x="264" y="264"/>
                    </a:cubicBezTo>
                    <a:cubicBezTo>
                      <a:pt x="245" y="249"/>
                      <a:pt x="198" y="252"/>
                      <a:pt x="170" y="228"/>
                    </a:cubicBezTo>
                    <a:close/>
                    <a:moveTo>
                      <a:pt x="69" y="69"/>
                    </a:moveTo>
                    <a:cubicBezTo>
                      <a:pt x="111" y="26"/>
                      <a:pt x="170" y="0"/>
                      <a:pt x="235" y="0"/>
                    </a:cubicBezTo>
                    <a:cubicBezTo>
                      <a:pt x="300" y="0"/>
                      <a:pt x="359" y="26"/>
                      <a:pt x="401" y="69"/>
                    </a:cubicBezTo>
                    <a:cubicBezTo>
                      <a:pt x="444" y="111"/>
                      <a:pt x="470" y="170"/>
                      <a:pt x="470" y="235"/>
                    </a:cubicBezTo>
                    <a:cubicBezTo>
                      <a:pt x="470" y="300"/>
                      <a:pt x="444" y="359"/>
                      <a:pt x="401" y="401"/>
                    </a:cubicBezTo>
                    <a:cubicBezTo>
                      <a:pt x="359" y="444"/>
                      <a:pt x="300" y="470"/>
                      <a:pt x="235" y="470"/>
                    </a:cubicBezTo>
                    <a:cubicBezTo>
                      <a:pt x="170" y="470"/>
                      <a:pt x="111" y="444"/>
                      <a:pt x="69" y="401"/>
                    </a:cubicBezTo>
                    <a:cubicBezTo>
                      <a:pt x="26" y="359"/>
                      <a:pt x="0" y="300"/>
                      <a:pt x="0" y="235"/>
                    </a:cubicBezTo>
                    <a:cubicBezTo>
                      <a:pt x="0" y="170"/>
                      <a:pt x="26" y="111"/>
                      <a:pt x="69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299907" y="4116425"/>
              <a:ext cx="560404" cy="479976"/>
              <a:chOff x="5037571" y="856343"/>
              <a:chExt cx="715006" cy="702571"/>
            </a:xfrm>
            <a:solidFill>
              <a:srgbClr val="3B68A1"/>
            </a:solidFill>
          </p:grpSpPr>
          <p:sp>
            <p:nvSpPr>
              <p:cNvPr id="50" name="Freeform 39"/>
              <p:cNvSpPr/>
              <p:nvPr/>
            </p:nvSpPr>
            <p:spPr bwMode="auto">
              <a:xfrm>
                <a:off x="5468769" y="856343"/>
                <a:ext cx="244675" cy="244675"/>
              </a:xfrm>
              <a:custGeom>
                <a:avLst/>
                <a:gdLst>
                  <a:gd name="T0" fmla="*/ 19 w 283"/>
                  <a:gd name="T1" fmla="*/ 0 h 283"/>
                  <a:gd name="T2" fmla="*/ 264 w 283"/>
                  <a:gd name="T3" fmla="*/ 0 h 283"/>
                  <a:gd name="T4" fmla="*/ 276 w 283"/>
                  <a:gd name="T5" fmla="*/ 4 h 283"/>
                  <a:gd name="T6" fmla="*/ 224 w 283"/>
                  <a:gd name="T7" fmla="*/ 38 h 283"/>
                  <a:gd name="T8" fmla="*/ 97 w 283"/>
                  <a:gd name="T9" fmla="*/ 38 h 283"/>
                  <a:gd name="T10" fmla="*/ 90 w 283"/>
                  <a:gd name="T11" fmla="*/ 38 h 283"/>
                  <a:gd name="T12" fmla="*/ 38 w 283"/>
                  <a:gd name="T13" fmla="*/ 38 h 283"/>
                  <a:gd name="T14" fmla="*/ 38 w 283"/>
                  <a:gd name="T15" fmla="*/ 245 h 283"/>
                  <a:gd name="T16" fmla="*/ 103 w 283"/>
                  <a:gd name="T17" fmla="*/ 245 h 283"/>
                  <a:gd name="T18" fmla="*/ 127 w 283"/>
                  <a:gd name="T19" fmla="*/ 245 h 283"/>
                  <a:gd name="T20" fmla="*/ 245 w 283"/>
                  <a:gd name="T21" fmla="*/ 245 h 283"/>
                  <a:gd name="T22" fmla="*/ 245 w 283"/>
                  <a:gd name="T23" fmla="*/ 152 h 283"/>
                  <a:gd name="T24" fmla="*/ 283 w 283"/>
                  <a:gd name="T25" fmla="*/ 115 h 283"/>
                  <a:gd name="T26" fmla="*/ 283 w 283"/>
                  <a:gd name="T27" fmla="*/ 264 h 283"/>
                  <a:gd name="T28" fmla="*/ 264 w 283"/>
                  <a:gd name="T29" fmla="*/ 283 h 283"/>
                  <a:gd name="T30" fmla="*/ 19 w 283"/>
                  <a:gd name="T31" fmla="*/ 283 h 283"/>
                  <a:gd name="T32" fmla="*/ 0 w 283"/>
                  <a:gd name="T33" fmla="*/ 264 h 283"/>
                  <a:gd name="T34" fmla="*/ 0 w 283"/>
                  <a:gd name="T35" fmla="*/ 19 h 283"/>
                  <a:gd name="T36" fmla="*/ 19 w 283"/>
                  <a:gd name="T37" fmla="*/ 0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3" h="283">
                    <a:moveTo>
                      <a:pt x="19" y="0"/>
                    </a:moveTo>
                    <a:cubicBezTo>
                      <a:pt x="264" y="0"/>
                      <a:pt x="264" y="0"/>
                      <a:pt x="264" y="0"/>
                    </a:cubicBezTo>
                    <a:cubicBezTo>
                      <a:pt x="269" y="0"/>
                      <a:pt x="273" y="2"/>
                      <a:pt x="276" y="4"/>
                    </a:cubicBezTo>
                    <a:cubicBezTo>
                      <a:pt x="259" y="16"/>
                      <a:pt x="242" y="27"/>
                      <a:pt x="224" y="38"/>
                    </a:cubicBezTo>
                    <a:cubicBezTo>
                      <a:pt x="97" y="38"/>
                      <a:pt x="97" y="38"/>
                      <a:pt x="97" y="38"/>
                    </a:cubicBezTo>
                    <a:cubicBezTo>
                      <a:pt x="95" y="38"/>
                      <a:pt x="92" y="38"/>
                      <a:pt x="90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38" y="245"/>
                      <a:pt x="38" y="245"/>
                      <a:pt x="38" y="245"/>
                    </a:cubicBezTo>
                    <a:cubicBezTo>
                      <a:pt x="103" y="245"/>
                      <a:pt x="103" y="245"/>
                      <a:pt x="103" y="245"/>
                    </a:cubicBezTo>
                    <a:cubicBezTo>
                      <a:pt x="111" y="247"/>
                      <a:pt x="119" y="247"/>
                      <a:pt x="127" y="245"/>
                    </a:cubicBezTo>
                    <a:cubicBezTo>
                      <a:pt x="245" y="245"/>
                      <a:pt x="245" y="245"/>
                      <a:pt x="245" y="245"/>
                    </a:cubicBezTo>
                    <a:cubicBezTo>
                      <a:pt x="245" y="152"/>
                      <a:pt x="245" y="152"/>
                      <a:pt x="245" y="152"/>
                    </a:cubicBezTo>
                    <a:cubicBezTo>
                      <a:pt x="258" y="140"/>
                      <a:pt x="270" y="128"/>
                      <a:pt x="283" y="115"/>
                    </a:cubicBezTo>
                    <a:cubicBezTo>
                      <a:pt x="283" y="264"/>
                      <a:pt x="283" y="264"/>
                      <a:pt x="283" y="264"/>
                    </a:cubicBezTo>
                    <a:cubicBezTo>
                      <a:pt x="283" y="274"/>
                      <a:pt x="275" y="283"/>
                      <a:pt x="264" y="283"/>
                    </a:cubicBezTo>
                    <a:cubicBezTo>
                      <a:pt x="19" y="283"/>
                      <a:pt x="19" y="283"/>
                      <a:pt x="19" y="283"/>
                    </a:cubicBezTo>
                    <a:cubicBezTo>
                      <a:pt x="9" y="283"/>
                      <a:pt x="0" y="274"/>
                      <a:pt x="0" y="264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9" y="0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  <p:sp>
            <p:nvSpPr>
              <p:cNvPr id="51" name="Freeform 40"/>
              <p:cNvSpPr>
                <a:spLocks noEditPoints="1"/>
              </p:cNvSpPr>
              <p:nvPr/>
            </p:nvSpPr>
            <p:spPr bwMode="auto">
              <a:xfrm>
                <a:off x="5037571" y="889259"/>
                <a:ext cx="423518" cy="669655"/>
              </a:xfrm>
              <a:custGeom>
                <a:avLst/>
                <a:gdLst>
                  <a:gd name="T0" fmla="*/ 253 w 490"/>
                  <a:gd name="T1" fmla="*/ 737 h 775"/>
                  <a:gd name="T2" fmla="*/ 211 w 490"/>
                  <a:gd name="T3" fmla="*/ 775 h 775"/>
                  <a:gd name="T4" fmla="*/ 175 w 490"/>
                  <a:gd name="T5" fmla="*/ 762 h 775"/>
                  <a:gd name="T6" fmla="*/ 161 w 490"/>
                  <a:gd name="T7" fmla="*/ 762 h 775"/>
                  <a:gd name="T8" fmla="*/ 125 w 490"/>
                  <a:gd name="T9" fmla="*/ 775 h 775"/>
                  <a:gd name="T10" fmla="*/ 84 w 490"/>
                  <a:gd name="T11" fmla="*/ 737 h 775"/>
                  <a:gd name="T12" fmla="*/ 76 w 490"/>
                  <a:gd name="T13" fmla="*/ 475 h 775"/>
                  <a:gd name="T14" fmla="*/ 65 w 490"/>
                  <a:gd name="T15" fmla="*/ 474 h 775"/>
                  <a:gd name="T16" fmla="*/ 21 w 490"/>
                  <a:gd name="T17" fmla="*/ 441 h 775"/>
                  <a:gd name="T18" fmla="*/ 19 w 490"/>
                  <a:gd name="T19" fmla="*/ 217 h 775"/>
                  <a:gd name="T20" fmla="*/ 48 w 490"/>
                  <a:gd name="T21" fmla="*/ 192 h 775"/>
                  <a:gd name="T22" fmla="*/ 121 w 490"/>
                  <a:gd name="T23" fmla="*/ 183 h 775"/>
                  <a:gd name="T24" fmla="*/ 132 w 490"/>
                  <a:gd name="T25" fmla="*/ 189 h 775"/>
                  <a:gd name="T26" fmla="*/ 168 w 490"/>
                  <a:gd name="T27" fmla="*/ 243 h 775"/>
                  <a:gd name="T28" fmla="*/ 204 w 490"/>
                  <a:gd name="T29" fmla="*/ 189 h 775"/>
                  <a:gd name="T30" fmla="*/ 216 w 490"/>
                  <a:gd name="T31" fmla="*/ 183 h 775"/>
                  <a:gd name="T32" fmla="*/ 257 w 490"/>
                  <a:gd name="T33" fmla="*/ 188 h 775"/>
                  <a:gd name="T34" fmla="*/ 293 w 490"/>
                  <a:gd name="T35" fmla="*/ 205 h 775"/>
                  <a:gd name="T36" fmla="*/ 331 w 490"/>
                  <a:gd name="T37" fmla="*/ 251 h 775"/>
                  <a:gd name="T38" fmla="*/ 339 w 490"/>
                  <a:gd name="T39" fmla="*/ 259 h 775"/>
                  <a:gd name="T40" fmla="*/ 355 w 490"/>
                  <a:gd name="T41" fmla="*/ 261 h 775"/>
                  <a:gd name="T42" fmla="*/ 362 w 490"/>
                  <a:gd name="T43" fmla="*/ 256 h 775"/>
                  <a:gd name="T44" fmla="*/ 406 w 490"/>
                  <a:gd name="T45" fmla="*/ 223 h 775"/>
                  <a:gd name="T46" fmla="*/ 452 w 490"/>
                  <a:gd name="T47" fmla="*/ 284 h 775"/>
                  <a:gd name="T48" fmla="*/ 405 w 490"/>
                  <a:gd name="T49" fmla="*/ 318 h 775"/>
                  <a:gd name="T50" fmla="*/ 357 w 490"/>
                  <a:gd name="T51" fmla="*/ 346 h 775"/>
                  <a:gd name="T52" fmla="*/ 321 w 490"/>
                  <a:gd name="T53" fmla="*/ 343 h 775"/>
                  <a:gd name="T54" fmla="*/ 275 w 490"/>
                  <a:gd name="T55" fmla="*/ 302 h 775"/>
                  <a:gd name="T56" fmla="*/ 265 w 490"/>
                  <a:gd name="T57" fmla="*/ 291 h 775"/>
                  <a:gd name="T58" fmla="*/ 253 w 490"/>
                  <a:gd name="T59" fmla="*/ 737 h 775"/>
                  <a:gd name="T60" fmla="*/ 170 w 490"/>
                  <a:gd name="T61" fmla="*/ 1 h 775"/>
                  <a:gd name="T62" fmla="*/ 236 w 490"/>
                  <a:gd name="T63" fmla="*/ 74 h 775"/>
                  <a:gd name="T64" fmla="*/ 167 w 490"/>
                  <a:gd name="T65" fmla="*/ 159 h 775"/>
                  <a:gd name="T66" fmla="*/ 100 w 490"/>
                  <a:gd name="T67" fmla="*/ 71 h 775"/>
                  <a:gd name="T68" fmla="*/ 170 w 490"/>
                  <a:gd name="T69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90" h="775">
                    <a:moveTo>
                      <a:pt x="253" y="737"/>
                    </a:moveTo>
                    <a:cubicBezTo>
                      <a:pt x="252" y="758"/>
                      <a:pt x="230" y="775"/>
                      <a:pt x="211" y="775"/>
                    </a:cubicBezTo>
                    <a:cubicBezTo>
                      <a:pt x="198" y="775"/>
                      <a:pt x="182" y="770"/>
                      <a:pt x="175" y="762"/>
                    </a:cubicBezTo>
                    <a:cubicBezTo>
                      <a:pt x="172" y="757"/>
                      <a:pt x="165" y="757"/>
                      <a:pt x="161" y="762"/>
                    </a:cubicBezTo>
                    <a:cubicBezTo>
                      <a:pt x="155" y="770"/>
                      <a:pt x="138" y="775"/>
                      <a:pt x="125" y="775"/>
                    </a:cubicBezTo>
                    <a:cubicBezTo>
                      <a:pt x="106" y="775"/>
                      <a:pt x="85" y="758"/>
                      <a:pt x="84" y="737"/>
                    </a:cubicBezTo>
                    <a:cubicBezTo>
                      <a:pt x="76" y="475"/>
                      <a:pt x="76" y="475"/>
                      <a:pt x="76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7" y="472"/>
                      <a:pt x="24" y="459"/>
                      <a:pt x="21" y="441"/>
                    </a:cubicBezTo>
                    <a:cubicBezTo>
                      <a:pt x="0" y="331"/>
                      <a:pt x="4" y="332"/>
                      <a:pt x="19" y="217"/>
                    </a:cubicBezTo>
                    <a:cubicBezTo>
                      <a:pt x="21" y="209"/>
                      <a:pt x="31" y="194"/>
                      <a:pt x="48" y="192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25" y="183"/>
                      <a:pt x="130" y="185"/>
                      <a:pt x="132" y="189"/>
                    </a:cubicBezTo>
                    <a:cubicBezTo>
                      <a:pt x="168" y="243"/>
                      <a:pt x="168" y="243"/>
                      <a:pt x="168" y="243"/>
                    </a:cubicBezTo>
                    <a:cubicBezTo>
                      <a:pt x="204" y="189"/>
                      <a:pt x="204" y="189"/>
                      <a:pt x="204" y="189"/>
                    </a:cubicBezTo>
                    <a:cubicBezTo>
                      <a:pt x="207" y="185"/>
                      <a:pt x="211" y="183"/>
                      <a:pt x="216" y="183"/>
                    </a:cubicBezTo>
                    <a:cubicBezTo>
                      <a:pt x="257" y="188"/>
                      <a:pt x="257" y="188"/>
                      <a:pt x="257" y="188"/>
                    </a:cubicBezTo>
                    <a:cubicBezTo>
                      <a:pt x="278" y="191"/>
                      <a:pt x="285" y="196"/>
                      <a:pt x="293" y="205"/>
                    </a:cubicBezTo>
                    <a:cubicBezTo>
                      <a:pt x="307" y="223"/>
                      <a:pt x="320" y="239"/>
                      <a:pt x="331" y="251"/>
                    </a:cubicBezTo>
                    <a:cubicBezTo>
                      <a:pt x="334" y="254"/>
                      <a:pt x="336" y="257"/>
                      <a:pt x="339" y="259"/>
                    </a:cubicBezTo>
                    <a:cubicBezTo>
                      <a:pt x="343" y="264"/>
                      <a:pt x="350" y="264"/>
                      <a:pt x="355" y="261"/>
                    </a:cubicBezTo>
                    <a:cubicBezTo>
                      <a:pt x="357" y="259"/>
                      <a:pt x="360" y="258"/>
                      <a:pt x="362" y="256"/>
                    </a:cubicBezTo>
                    <a:cubicBezTo>
                      <a:pt x="373" y="248"/>
                      <a:pt x="393" y="233"/>
                      <a:pt x="406" y="223"/>
                    </a:cubicBezTo>
                    <a:cubicBezTo>
                      <a:pt x="442" y="195"/>
                      <a:pt x="490" y="255"/>
                      <a:pt x="452" y="284"/>
                    </a:cubicBezTo>
                    <a:cubicBezTo>
                      <a:pt x="438" y="294"/>
                      <a:pt x="418" y="310"/>
                      <a:pt x="405" y="318"/>
                    </a:cubicBezTo>
                    <a:cubicBezTo>
                      <a:pt x="386" y="332"/>
                      <a:pt x="369" y="342"/>
                      <a:pt x="357" y="346"/>
                    </a:cubicBezTo>
                    <a:cubicBezTo>
                      <a:pt x="346" y="351"/>
                      <a:pt x="332" y="351"/>
                      <a:pt x="321" y="343"/>
                    </a:cubicBezTo>
                    <a:cubicBezTo>
                      <a:pt x="305" y="333"/>
                      <a:pt x="291" y="320"/>
                      <a:pt x="275" y="302"/>
                    </a:cubicBezTo>
                    <a:cubicBezTo>
                      <a:pt x="272" y="299"/>
                      <a:pt x="269" y="295"/>
                      <a:pt x="265" y="291"/>
                    </a:cubicBezTo>
                    <a:cubicBezTo>
                      <a:pt x="253" y="737"/>
                      <a:pt x="253" y="737"/>
                      <a:pt x="253" y="737"/>
                    </a:cubicBezTo>
                    <a:close/>
                    <a:moveTo>
                      <a:pt x="170" y="1"/>
                    </a:moveTo>
                    <a:cubicBezTo>
                      <a:pt x="207" y="2"/>
                      <a:pt x="237" y="34"/>
                      <a:pt x="236" y="74"/>
                    </a:cubicBezTo>
                    <a:cubicBezTo>
                      <a:pt x="235" y="113"/>
                      <a:pt x="204" y="160"/>
                      <a:pt x="167" y="159"/>
                    </a:cubicBezTo>
                    <a:cubicBezTo>
                      <a:pt x="129" y="159"/>
                      <a:pt x="100" y="110"/>
                      <a:pt x="100" y="71"/>
                    </a:cubicBezTo>
                    <a:cubicBezTo>
                      <a:pt x="101" y="32"/>
                      <a:pt x="132" y="0"/>
                      <a:pt x="17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  <p:sp>
            <p:nvSpPr>
              <p:cNvPr id="52" name="Freeform 41"/>
              <p:cNvSpPr/>
              <p:nvPr/>
            </p:nvSpPr>
            <p:spPr bwMode="auto">
              <a:xfrm>
                <a:off x="5532772" y="870972"/>
                <a:ext cx="219805" cy="176283"/>
              </a:xfrm>
              <a:custGeom>
                <a:avLst/>
                <a:gdLst>
                  <a:gd name="T0" fmla="*/ 35 w 254"/>
                  <a:gd name="T1" fmla="*/ 62 h 204"/>
                  <a:gd name="T2" fmla="*/ 0 w 254"/>
                  <a:gd name="T3" fmla="*/ 66 h 204"/>
                  <a:gd name="T4" fmla="*/ 11 w 254"/>
                  <a:gd name="T5" fmla="*/ 171 h 204"/>
                  <a:gd name="T6" fmla="*/ 48 w 254"/>
                  <a:gd name="T7" fmla="*/ 195 h 204"/>
                  <a:gd name="T8" fmla="*/ 243 w 254"/>
                  <a:gd name="T9" fmla="*/ 20 h 204"/>
                  <a:gd name="T10" fmla="*/ 230 w 254"/>
                  <a:gd name="T11" fmla="*/ 7 h 204"/>
                  <a:gd name="T12" fmla="*/ 53 w 254"/>
                  <a:gd name="T13" fmla="*/ 116 h 204"/>
                  <a:gd name="T14" fmla="*/ 35 w 254"/>
                  <a:gd name="T15" fmla="*/ 6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204">
                    <a:moveTo>
                      <a:pt x="35" y="62"/>
                    </a:moveTo>
                    <a:cubicBezTo>
                      <a:pt x="31" y="48"/>
                      <a:pt x="0" y="51"/>
                      <a:pt x="0" y="66"/>
                    </a:cubicBezTo>
                    <a:cubicBezTo>
                      <a:pt x="0" y="113"/>
                      <a:pt x="4" y="130"/>
                      <a:pt x="11" y="171"/>
                    </a:cubicBezTo>
                    <a:cubicBezTo>
                      <a:pt x="14" y="186"/>
                      <a:pt x="36" y="204"/>
                      <a:pt x="48" y="195"/>
                    </a:cubicBezTo>
                    <a:cubicBezTo>
                      <a:pt x="133" y="135"/>
                      <a:pt x="169" y="92"/>
                      <a:pt x="243" y="20"/>
                    </a:cubicBezTo>
                    <a:cubicBezTo>
                      <a:pt x="254" y="9"/>
                      <a:pt x="240" y="0"/>
                      <a:pt x="230" y="7"/>
                    </a:cubicBezTo>
                    <a:cubicBezTo>
                      <a:pt x="158" y="56"/>
                      <a:pt x="123" y="73"/>
                      <a:pt x="53" y="116"/>
                    </a:cubicBezTo>
                    <a:cubicBezTo>
                      <a:pt x="42" y="95"/>
                      <a:pt x="40" y="80"/>
                      <a:pt x="35" y="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lIns="68580" tIns="34290" rIns="68580" bIns="34290"/>
              <a:lstStyle/>
              <a:p>
                <a:pPr eaLnBrk="1" hangingPunct="1">
                  <a:defRPr/>
                </a:pPr>
                <a:endParaRPr lang="zh-CN" altLang="en-US" sz="1500" noProof="1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8873808" y="1808163"/>
              <a:ext cx="2360930" cy="27844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altLang="en-US" sz="20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sz="2000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r>
                <a:rPr lang="zh-CN" altLang="en-US" sz="2400" b="1" noProof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文献资料交接</a:t>
              </a:r>
              <a:endParaRPr lang="zh-CN" b="1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eaLnBrk="1" fontAlgn="auto" hangingPunct="1">
                <a:lnSpc>
                  <a:spcPct val="150000"/>
                </a:lnSpc>
                <a:buFont typeface="Wingdings" panose="05000000000000000000" charset="0"/>
                <a:buNone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indent="-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endParaRPr>
            </a:p>
            <a:p>
              <a:pPr marL="285750" eaLnBrk="1" fontAlgn="auto" hangingPunct="1">
                <a:lnSpc>
                  <a:spcPct val="150000"/>
                </a:lnSpc>
                <a:buFont typeface="Wingdings" panose="05000000000000000000" charset="0"/>
                <a:buChar char="Ø"/>
                <a:defRPr/>
              </a:pPr>
              <a:endParaRPr lang="zh-CN" noProof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3" name="矩形 2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软件平台搭建</a:t>
            </a:r>
          </a:p>
        </p:txBody>
      </p:sp>
      <p:sp>
        <p:nvSpPr>
          <p:cNvPr id="13315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16" name="文本框 24"/>
          <p:cNvSpPr txBox="1">
            <a:spLocks noChangeArrowheads="1"/>
          </p:cNvSpPr>
          <p:nvPr/>
        </p:nvSpPr>
        <p:spPr bwMode="auto">
          <a:xfrm>
            <a:off x="1460500" y="1831975"/>
            <a:ext cx="3233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服务器</a:t>
            </a:r>
            <a:r>
              <a:rPr lang="en-US" altLang="zh-CN" sz="2400" b="1"/>
              <a:t>(</a:t>
            </a:r>
            <a:r>
              <a:rPr lang="zh-CN" altLang="en-US" sz="2400" b="1"/>
              <a:t>模型训练环境</a:t>
            </a:r>
            <a:r>
              <a:rPr lang="en-US" altLang="zh-CN" sz="2400" b="1"/>
              <a:t>)</a:t>
            </a:r>
            <a:r>
              <a:rPr lang="en-US" altLang="zh-CN" sz="2400" b="1">
                <a:sym typeface="Wingdings" panose="05000000000000000000" pitchFamily="2" charset="2"/>
              </a:rPr>
              <a:t>:</a:t>
            </a:r>
            <a:endParaRPr lang="zh-CN" altLang="en-US" sz="2400" b="1"/>
          </a:p>
        </p:txBody>
      </p:sp>
      <p:sp>
        <p:nvSpPr>
          <p:cNvPr id="13317" name="文本框 32"/>
          <p:cNvSpPr txBox="1">
            <a:spLocks noChangeArrowheads="1"/>
          </p:cNvSpPr>
          <p:nvPr/>
        </p:nvSpPr>
        <p:spPr bwMode="auto">
          <a:xfrm>
            <a:off x="6988175" y="1835150"/>
            <a:ext cx="3233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/>
              <a:t>开发板</a:t>
            </a:r>
            <a:r>
              <a:rPr lang="en-US" altLang="zh-CN" sz="2400" b="1"/>
              <a:t>(</a:t>
            </a:r>
            <a:r>
              <a:rPr lang="zh-CN" altLang="en-US" sz="2400" b="1"/>
              <a:t>车载识别环境</a:t>
            </a:r>
            <a:r>
              <a:rPr lang="en-US" altLang="zh-CN" sz="2400" b="1"/>
              <a:t>):</a:t>
            </a:r>
            <a:endParaRPr lang="zh-CN" altLang="en-US" sz="2400" b="1"/>
          </a:p>
        </p:txBody>
      </p:sp>
      <p:sp>
        <p:nvSpPr>
          <p:cNvPr id="13318" name="文本框 35"/>
          <p:cNvSpPr txBox="1">
            <a:spLocks noChangeArrowheads="1"/>
          </p:cNvSpPr>
          <p:nvPr/>
        </p:nvSpPr>
        <p:spPr bwMode="auto">
          <a:xfrm>
            <a:off x="992188" y="2424113"/>
            <a:ext cx="5235575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indent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语言：</a:t>
            </a:r>
            <a:r>
              <a:rPr lang="en-US" altLang="zh-CN" sz="1800">
                <a:sym typeface="等线" panose="02010600030101010101" pitchFamily="2" charset="-122"/>
              </a:rPr>
              <a:t>python3</a:t>
            </a:r>
            <a:r>
              <a:rPr lang="zh-CN" altLang="en-US" sz="1800">
                <a:sym typeface="等线" panose="02010600030101010101" pitchFamily="2" charset="-122"/>
              </a:rPr>
              <a:t>；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深度学习模型：</a:t>
            </a:r>
            <a:r>
              <a:rPr lang="en-US" altLang="zh-CN" sz="1800">
                <a:sym typeface="等线" panose="02010600030101010101" pitchFamily="2" charset="-122"/>
              </a:rPr>
              <a:t>yolov3/darknet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开发工具：</a:t>
            </a:r>
            <a:r>
              <a:rPr lang="en-US" altLang="zh-CN" sz="1800">
                <a:sym typeface="等线" panose="02010600030101010101" pitchFamily="2" charset="-122"/>
              </a:rPr>
              <a:t>P</a:t>
            </a:r>
            <a:r>
              <a:rPr lang="zh-CN" altLang="en-US" sz="1800">
                <a:sym typeface="等线" panose="02010600030101010101" pitchFamily="2" charset="-122"/>
              </a:rPr>
              <a:t>y</a:t>
            </a:r>
            <a:r>
              <a:rPr lang="en-US" altLang="zh-CN" sz="1800">
                <a:sym typeface="等线" panose="02010600030101010101" pitchFamily="2" charset="-122"/>
              </a:rPr>
              <a:t>C</a:t>
            </a:r>
            <a:r>
              <a:rPr lang="zh-CN" altLang="en-US" sz="1800">
                <a:sym typeface="等线" panose="02010600030101010101" pitchFamily="2" charset="-122"/>
              </a:rPr>
              <a:t>harm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视频库：</a:t>
            </a:r>
            <a:r>
              <a:rPr lang="en-US" altLang="zh-CN" sz="1800"/>
              <a:t>opencv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数学库：numpy，matplotlib等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/>
              <a:t>系统：</a:t>
            </a:r>
            <a:r>
              <a:rPr lang="en-US" altLang="zh-CN" sz="1800"/>
              <a:t>ubuntu16.04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GPU:1080ti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3319" name="文本框 67"/>
          <p:cNvSpPr txBox="1">
            <a:spLocks noChangeArrowheads="1"/>
          </p:cNvSpPr>
          <p:nvPr/>
        </p:nvSpPr>
        <p:spPr bwMode="auto">
          <a:xfrm>
            <a:off x="6529388" y="2424113"/>
            <a:ext cx="7359650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indent="4572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语言：</a:t>
            </a:r>
            <a:r>
              <a:rPr lang="en-US" altLang="zh-CN" sz="1800">
                <a:sym typeface="等线" panose="02010600030101010101" pitchFamily="2" charset="-122"/>
              </a:rPr>
              <a:t>python3</a:t>
            </a:r>
            <a:r>
              <a:rPr lang="zh-CN" altLang="en-US" sz="1800">
                <a:sym typeface="等线" panose="02010600030101010101" pitchFamily="2" charset="-122"/>
              </a:rPr>
              <a:t>；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深度学习模型：</a:t>
            </a:r>
            <a:r>
              <a:rPr lang="en-US" altLang="zh-CN" sz="1800">
                <a:sym typeface="等线" panose="02010600030101010101" pitchFamily="2" charset="-122"/>
              </a:rPr>
              <a:t>yolov3/darknet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开发工具：</a:t>
            </a:r>
            <a:r>
              <a:rPr lang="zh-CN" altLang="zh-CN" sz="1800">
                <a:sym typeface="等线" panose="02010600030101010101" pitchFamily="2" charset="-122"/>
              </a:rPr>
              <a:t>命令行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视频库：</a:t>
            </a:r>
            <a:r>
              <a:rPr lang="en-US" altLang="zh-CN" sz="1800">
                <a:sym typeface="等线" panose="02010600030101010101" pitchFamily="2" charset="-122"/>
              </a:rPr>
              <a:t>opencv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数学库：numpy，matplotlib等</a:t>
            </a:r>
            <a:endParaRPr lang="zh-CN" altLang="en-US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系统：</a:t>
            </a:r>
            <a:r>
              <a:rPr lang="en-US" altLang="zh-CN" sz="1800">
                <a:sym typeface="等线" panose="02010600030101010101" pitchFamily="2" charset="-122"/>
              </a:rPr>
              <a:t>fedora</a:t>
            </a:r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ym typeface="等线" panose="02010600030101010101" pitchFamily="2" charset="-122"/>
              </a:rPr>
              <a:t>图像加速：</a:t>
            </a:r>
            <a:r>
              <a:rPr lang="en-US" altLang="zh-CN" sz="1800">
                <a:sym typeface="等线" panose="02010600030101010101" pitchFamily="2" charset="-122"/>
              </a:rPr>
              <a:t>npu</a:t>
            </a:r>
            <a:endParaRPr lang="en-US" altLang="zh-CN" sz="1800"/>
          </a:p>
          <a:p>
            <a:pPr marL="0"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1800"/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0" name="矩形 9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算法模型选择</a:t>
            </a:r>
          </a:p>
        </p:txBody>
      </p:sp>
      <p:sp>
        <p:nvSpPr>
          <p:cNvPr id="14339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8" y="3163888"/>
            <a:ext cx="4395787" cy="292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00" y="3186113"/>
            <a:ext cx="49847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文本框 15"/>
          <p:cNvSpPr txBox="1">
            <a:spLocks noChangeArrowheads="1"/>
          </p:cNvSpPr>
          <p:nvPr/>
        </p:nvSpPr>
        <p:spPr bwMode="auto">
          <a:xfrm>
            <a:off x="6845300" y="2381250"/>
            <a:ext cx="451485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/>
              <a:t>（</a:t>
            </a:r>
            <a:r>
              <a:rPr lang="en-US" altLang="zh-CN" sz="1400"/>
              <a:t>2</a:t>
            </a:r>
            <a:r>
              <a:rPr lang="zh-CN" altLang="en-US" sz="1400"/>
              <a:t>）</a:t>
            </a:r>
            <a:r>
              <a:rPr lang="en-US" altLang="zh-CN" sz="1400"/>
              <a:t>yolov3</a:t>
            </a:r>
            <a:r>
              <a:rPr lang="zh-CN" altLang="en-US" sz="1400"/>
              <a:t>精度对比其他模型精度高，识别识别时间短</a:t>
            </a:r>
          </a:p>
        </p:txBody>
      </p:sp>
      <p:sp>
        <p:nvSpPr>
          <p:cNvPr id="14343" name="文本框 19"/>
          <p:cNvSpPr txBox="1">
            <a:spLocks noChangeArrowheads="1"/>
          </p:cNvSpPr>
          <p:nvPr/>
        </p:nvSpPr>
        <p:spPr bwMode="auto">
          <a:xfrm>
            <a:off x="573088" y="2381250"/>
            <a:ext cx="56800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400"/>
              <a:t>（</a:t>
            </a:r>
            <a:r>
              <a:rPr lang="en-US" altLang="zh-CN" sz="1400"/>
              <a:t>1</a:t>
            </a:r>
            <a:r>
              <a:rPr lang="zh-CN" altLang="zh-CN" sz="1400"/>
              <a:t>）YOLO3对于一个416*416的输入图像，在每个尺度的特征图的每个网格设置3个先验框，总共有 13*13*3 + 26*26*3 + 52*52*3 = 10647 个预测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1400"/>
          </a:p>
        </p:txBody>
      </p:sp>
      <p:sp>
        <p:nvSpPr>
          <p:cNvPr id="14344" name="文本框 4"/>
          <p:cNvSpPr txBox="1">
            <a:spLocks noChangeArrowheads="1"/>
          </p:cNvSpPr>
          <p:nvPr/>
        </p:nvSpPr>
        <p:spPr bwMode="auto">
          <a:xfrm>
            <a:off x="152400" y="1647825"/>
            <a:ext cx="11887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/>
              <a:t>      </a:t>
            </a:r>
            <a:r>
              <a:rPr lang="zh-CN" altLang="en-US" sz="1800"/>
              <a:t>采用2017年发表的yolov3模型的tiny版本，经测试，在视觉处理单元上的处理帧率可达15-20帧，满足实时性需要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11" name="矩形 10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系统架构</a:t>
            </a:r>
          </a:p>
        </p:txBody>
      </p:sp>
      <p:sp>
        <p:nvSpPr>
          <p:cNvPr id="15363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64" name="文本框 99"/>
          <p:cNvSpPr txBox="1">
            <a:spLocks noChangeArrowheads="1"/>
          </p:cNvSpPr>
          <p:nvPr/>
        </p:nvSpPr>
        <p:spPr bwMode="auto">
          <a:xfrm>
            <a:off x="503238" y="1858963"/>
            <a:ext cx="4699000" cy="4620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/>
              <a:t>项目运用软件工程的思想，以底层</a:t>
            </a:r>
            <a:r>
              <a:rPr lang="en-US" altLang="zh-CN" sz="1800" dirty="0"/>
              <a:t>—</a:t>
            </a:r>
            <a:r>
              <a:rPr lang="zh-CN" altLang="en-US" sz="1800" dirty="0"/>
              <a:t>中间层</a:t>
            </a:r>
            <a:r>
              <a:rPr lang="en-US" altLang="zh-CN" sz="1800" dirty="0"/>
              <a:t>—</a:t>
            </a:r>
            <a:r>
              <a:rPr lang="zh-CN" altLang="en-US" sz="1800" dirty="0"/>
              <a:t>上层应用为三层架构，实现三层分离，降低系统的耦合性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/>
              <a:t>数据处理层</a:t>
            </a:r>
            <a:r>
              <a:rPr lang="zh-CN" altLang="en-US" sz="1800" dirty="0"/>
              <a:t>主要使用深度学习框架</a:t>
            </a:r>
            <a:r>
              <a:rPr lang="en-US" altLang="zh-CN" sz="1800" dirty="0" err="1"/>
              <a:t>daknet</a:t>
            </a:r>
            <a:r>
              <a:rPr lang="zh-CN" altLang="en-US" sz="1800" dirty="0"/>
              <a:t>作为训练和目标检测使用，对每一帧数据使用</a:t>
            </a:r>
            <a:r>
              <a:rPr lang="en-US" altLang="zh-CN" sz="1800" dirty="0" err="1"/>
              <a:t>opencv</a:t>
            </a:r>
            <a:r>
              <a:rPr lang="zh-CN" altLang="en-US" sz="1800" dirty="0"/>
              <a:t>进行传输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/>
              <a:t>中间服务层</a:t>
            </a:r>
            <a:r>
              <a:rPr lang="zh-CN" altLang="en-US" sz="1800" dirty="0"/>
              <a:t>使用</a:t>
            </a:r>
            <a:r>
              <a:rPr lang="en-US" altLang="zh-CN" sz="1800" dirty="0"/>
              <a:t>python</a:t>
            </a:r>
            <a:r>
              <a:rPr lang="zh-CN" altLang="en-US" sz="1800" dirty="0"/>
              <a:t>代码进行逻辑封装和数据转换，对桶的颜色，个数，规格进行频率统计等，并将最终结果打包后发送至上层应用平台进行统计</a:t>
            </a:r>
            <a:endParaRPr lang="en-US" altLang="zh-CN" sz="1800" dirty="0"/>
          </a:p>
          <a:p>
            <a:pPr eaLnBrk="1" hangingPunct="1"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/>
              <a:t>上层应用层</a:t>
            </a:r>
            <a:r>
              <a:rPr lang="zh-CN" altLang="en-US" sz="1800" dirty="0"/>
              <a:t>的</a:t>
            </a:r>
            <a:r>
              <a:rPr lang="en-US" altLang="zh-CN" sz="1800" dirty="0"/>
              <a:t>UI</a:t>
            </a:r>
            <a:r>
              <a:rPr lang="zh-CN" altLang="en-US" sz="1800" dirty="0"/>
              <a:t>界面对数据进行展示</a:t>
            </a:r>
          </a:p>
        </p:txBody>
      </p:sp>
      <p:pic>
        <p:nvPicPr>
          <p:cNvPr id="1536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6" t="4187" r="2792" b="2496"/>
          <a:stretch>
            <a:fillRect/>
          </a:stretch>
        </p:blipFill>
        <p:spPr bwMode="auto">
          <a:xfrm>
            <a:off x="5394325" y="-7117"/>
            <a:ext cx="6797675" cy="66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7" name="矩形 6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0"/>
          <p:cNvSpPr txBox="1">
            <a:spLocks noChangeArrowheads="1"/>
          </p:cNvSpPr>
          <p:nvPr/>
        </p:nvSpPr>
        <p:spPr bwMode="auto">
          <a:xfrm>
            <a:off x="-9525" y="831850"/>
            <a:ext cx="2566988" cy="522288"/>
          </a:xfrm>
          <a:prstGeom prst="rect">
            <a:avLst/>
          </a:prstGeom>
          <a:solidFill>
            <a:srgbClr val="024C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数据获取</a:t>
            </a:r>
          </a:p>
        </p:txBody>
      </p:sp>
      <p:sp>
        <p:nvSpPr>
          <p:cNvPr id="16387" name="文本框 4"/>
          <p:cNvSpPr txBox="1">
            <a:spLocks noChangeArrowheads="1"/>
          </p:cNvSpPr>
          <p:nvPr/>
        </p:nvSpPr>
        <p:spPr bwMode="auto">
          <a:xfrm>
            <a:off x="503238" y="177800"/>
            <a:ext cx="5083175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1.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项目</a:t>
            </a:r>
            <a:r>
              <a:rPr lang="zh-CN" altLang="en-US" sz="3200" b="1" dirty="0">
                <a:latin typeface="Impact" panose="020B0806030902050204" pitchFamily="34" charset="0"/>
                <a:ea typeface="微软雅黑" panose="020B0503020204020204" pitchFamily="34" charset="-122"/>
                <a:sym typeface="+mn-ea"/>
              </a:rPr>
              <a:t>工作总结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8" name="文本框 5"/>
          <p:cNvSpPr txBox="1">
            <a:spLocks noChangeArrowheads="1"/>
          </p:cNvSpPr>
          <p:nvPr/>
        </p:nvSpPr>
        <p:spPr bwMode="auto">
          <a:xfrm>
            <a:off x="2774950" y="862013"/>
            <a:ext cx="41084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/>
              <a:t>样本数据获取的流程图如下</a:t>
            </a:r>
            <a:r>
              <a:rPr lang="zh-CN" altLang="en-US" sz="1800"/>
              <a:t>：</a:t>
            </a:r>
          </a:p>
        </p:txBody>
      </p:sp>
      <p:pic>
        <p:nvPicPr>
          <p:cNvPr id="16389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6" r="4633" b="4211"/>
          <a:stretch>
            <a:fillRect/>
          </a:stretch>
        </p:blipFill>
        <p:spPr bwMode="auto">
          <a:xfrm>
            <a:off x="1643063" y="1500787"/>
            <a:ext cx="8905875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24" y="2604"/>
            <a:ext cx="3379076" cy="94758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6471745"/>
            <a:ext cx="12192000" cy="383651"/>
            <a:chOff x="0" y="6471745"/>
            <a:chExt cx="12192000" cy="383651"/>
          </a:xfrm>
        </p:grpSpPr>
        <p:sp>
          <p:nvSpPr>
            <p:cNvPr id="8" name="矩形 7"/>
            <p:cNvSpPr/>
            <p:nvPr/>
          </p:nvSpPr>
          <p:spPr>
            <a:xfrm>
              <a:off x="0" y="6574790"/>
              <a:ext cx="12192000" cy="280606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6471745"/>
              <a:ext cx="12192000" cy="45719"/>
            </a:xfrm>
            <a:prstGeom prst="rect">
              <a:avLst/>
            </a:prstGeom>
            <a:solidFill>
              <a:srgbClr val="024C8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dynamicNum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3821</Words>
  <Application>Microsoft Office PowerPoint</Application>
  <PresentationFormat>宽屏</PresentationFormat>
  <Paragraphs>340</Paragraphs>
  <Slides>46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46</vt:i4>
      </vt:variant>
    </vt:vector>
  </HeadingPairs>
  <TitlesOfParts>
    <vt:vector size="58" baseType="lpstr">
      <vt:lpstr>等线</vt:lpstr>
      <vt:lpstr>等线 Light</vt:lpstr>
      <vt:lpstr>楷体</vt:lpstr>
      <vt:lpstr>微软雅黑</vt:lpstr>
      <vt:lpstr>Arial</vt:lpstr>
      <vt:lpstr>Calibri</vt:lpstr>
      <vt:lpstr>Calibri Light</vt:lpstr>
      <vt:lpstr>Impact</vt:lpstr>
      <vt:lpstr>Lao UI</vt:lpstr>
      <vt:lpstr>Wingdings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Jiamin Wu</dc:creator>
  <cp:lastModifiedBy>肖 光意</cp:lastModifiedBy>
  <cp:revision>343</cp:revision>
  <dcterms:created xsi:type="dcterms:W3CDTF">2017-04-24T08:04:00Z</dcterms:created>
  <dcterms:modified xsi:type="dcterms:W3CDTF">2019-12-23T04:17:01Z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  <property fmtid="{D5CDD505-2E9C-101B-9397-08002B2CF9AE}" pid="3" name="KSORubyTemplateID">
    <vt:lpwstr>8</vt:lpwstr>
  </property>
</Properties>
</file>